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Lst>
  <p:notesMasterIdLst>
    <p:notesMasterId r:id="rId9"/>
  </p:notesMasterIdLst>
  <p:sldIdLst>
    <p:sldId id="895" r:id="rId2"/>
    <p:sldId id="905" r:id="rId3"/>
    <p:sldId id="904" r:id="rId4"/>
    <p:sldId id="901" r:id="rId5"/>
    <p:sldId id="289" r:id="rId6"/>
    <p:sldId id="898" r:id="rId7"/>
    <p:sldId id="900" r:id="rId8"/>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Futura Std Book" panose="020B0502020204020303" pitchFamily="34" charset="0"/>
      <p:regular r:id="rId14"/>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9" autoAdjust="0"/>
    <p:restoredTop sz="61575" autoAdjust="0"/>
  </p:normalViewPr>
  <p:slideViewPr>
    <p:cSldViewPr snapToGrid="0">
      <p:cViewPr varScale="1">
        <p:scale>
          <a:sx n="70" d="100"/>
          <a:sy n="70" d="100"/>
        </p:scale>
        <p:origin x="217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7BA33-E290-4B6A-B3EE-F4B10DD43608}" type="datetimeFigureOut">
              <a:rPr lang="sv-SE" smtClean="0"/>
              <a:t>2022-10-10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FACA2-416C-4BB1-AF64-4A51F3334694}" type="slidenum">
              <a:rPr lang="sv-SE" smtClean="0"/>
              <a:t>‹#›</a:t>
            </a:fld>
            <a:endParaRPr lang="sv-SE"/>
          </a:p>
        </p:txBody>
      </p:sp>
    </p:spTree>
    <p:extLst>
      <p:ext uri="{BB962C8B-B14F-4D97-AF65-F5344CB8AC3E}">
        <p14:creationId xmlns:p14="http://schemas.microsoft.com/office/powerpoint/2010/main" val="129786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Presentera er själva.</a:t>
            </a:r>
          </a:p>
          <a:p>
            <a:endParaRPr lang="sv-SE" dirty="0"/>
          </a:p>
          <a:p>
            <a:r>
              <a:rPr lang="sv-SE" u="sng" dirty="0"/>
              <a:t>Om oss:</a:t>
            </a:r>
          </a:p>
          <a:p>
            <a:r>
              <a:rPr lang="sv-SE" dirty="0"/>
              <a:t>Röda Korsets Ungdomsförbund är en medlemsstyrd organisation med över 10 000 medlemmar. Vi har runt 700 aktiva volontärer som varje år serverar frukostar, hjälper till med läxor och chattar med unga om deras tankar.</a:t>
            </a:r>
          </a:p>
          <a:p>
            <a:endParaRPr lang="sv-SE" dirty="0"/>
          </a:p>
          <a:p>
            <a:r>
              <a:rPr lang="sv-SE" dirty="0"/>
              <a:t>Vi har gratis verksamheter för barn och unga över hela landet. Vi har också många av våra verksamheter online. Vårt största fokus är att du som ung ska ha en trygg vardag, där dina rättigheter tas tillvara. Vi hjälper dig till exempel med läxor om du behöver det i vår Läxhjälp, eller så finns vi här om du behöver prata med någon när du är ledsen i stödchatten Jourhavande kompis - för att nämna några saker vi gör. Hos oss är du välkommen oavsett vem du är.</a:t>
            </a:r>
          </a:p>
          <a:p>
            <a:endParaRPr lang="sv-SE" dirty="0"/>
          </a:p>
          <a:p>
            <a:r>
              <a:rPr lang="sv-SE" dirty="0"/>
              <a:t>Vi kämpar för humanitet och medmänsklighet varje dag. Vi engagerar barn och unga, skapar respekt för människovärdet, förhindrar och lindrar mänskligt lidande och ökar förståelsen människor emellan. För oss är det viktigt att ungas röster blir hörda! Vi är en del av den internationella rödakors- och rödahalvmånerörelsen som finns i 192 länder och är ett av världens största humanitära nätverk.</a:t>
            </a:r>
          </a:p>
          <a:p>
            <a:endParaRPr lang="sv-SE" dirty="0"/>
          </a:p>
        </p:txBody>
      </p:sp>
      <p:sp>
        <p:nvSpPr>
          <p:cNvPr id="4" name="Platshållare för bildnummer 3"/>
          <p:cNvSpPr>
            <a:spLocks noGrp="1"/>
          </p:cNvSpPr>
          <p:nvPr>
            <p:ph type="sldNum" sz="quarter" idx="5"/>
          </p:nvPr>
        </p:nvSpPr>
        <p:spPr/>
        <p:txBody>
          <a:bodyPr/>
          <a:lstStyle/>
          <a:p>
            <a:fld id="{1ABFACA2-416C-4BB1-AF64-4A51F3334694}" type="slidenum">
              <a:rPr lang="sv-SE" smtClean="0"/>
              <a:t>1</a:t>
            </a:fld>
            <a:endParaRPr lang="sv-SE"/>
          </a:p>
        </p:txBody>
      </p:sp>
    </p:spTree>
    <p:extLst>
      <p:ext uri="{BB962C8B-B14F-4D97-AF65-F5344CB8AC3E}">
        <p14:creationId xmlns:p14="http://schemas.microsoft.com/office/powerpoint/2010/main" val="122878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1588" y="3328988"/>
            <a:ext cx="29603701" cy="16652875"/>
          </a:xfrm>
        </p:spPr>
      </p:sp>
      <p:sp>
        <p:nvSpPr>
          <p:cNvPr id="3" name="Platshållare för anteckningar 2"/>
          <p:cNvSpPr>
            <a:spLocks noGrp="1"/>
          </p:cNvSpPr>
          <p:nvPr>
            <p:ph type="body" idx="1"/>
          </p:nvPr>
        </p:nvSpPr>
        <p:spPr/>
        <p:txBody>
          <a:bodyPr/>
          <a:lstStyle/>
          <a:p>
            <a:pPr defTabSz="1684691">
              <a:defRPr/>
            </a:pPr>
            <a:r>
              <a:rPr lang="sv-SE" dirty="0"/>
              <a:t>Vi över hela Sverige, från Skellefteå i Norr till Malmö i söder</a:t>
            </a:r>
            <a:endParaRPr lang="en-US" dirty="0"/>
          </a:p>
          <a:p>
            <a:r>
              <a:rPr lang="sv-SE" baseline="0" dirty="0"/>
              <a:t>- Det finns</a:t>
            </a:r>
            <a:r>
              <a:rPr lang="sv-SE" dirty="0"/>
              <a:t> 13 </a:t>
            </a:r>
            <a:r>
              <a:rPr lang="sv-SE" baseline="0" dirty="0"/>
              <a:t>aktiva</a:t>
            </a:r>
            <a:r>
              <a:rPr lang="sv-SE" dirty="0"/>
              <a:t> lokalföreningar.</a:t>
            </a:r>
            <a:endParaRPr lang="sv-SE" dirty="0">
              <a:cs typeface="Calibri"/>
            </a:endParaRPr>
          </a:p>
          <a:p>
            <a:pPr marL="0" indent="0">
              <a:buFontTx/>
              <a:buNone/>
            </a:pPr>
            <a:r>
              <a:rPr lang="sv-SE" baseline="0" dirty="0"/>
              <a:t>- Cirka </a:t>
            </a:r>
            <a:r>
              <a:rPr lang="sv-SE" dirty="0"/>
              <a:t>10 000 </a:t>
            </a:r>
            <a:r>
              <a:rPr lang="sv-SE" baseline="0" dirty="0"/>
              <a:t>personer är medlemmar i Röda Korsets Ungdomsförbund.</a:t>
            </a:r>
            <a:endParaRPr lang="sv-SE" baseline="0" dirty="0">
              <a:ea typeface="Calibri"/>
              <a:cs typeface="Calibri"/>
            </a:endParaRPr>
          </a:p>
          <a:p>
            <a:pPr marL="0" indent="0">
              <a:buFontTx/>
              <a:buNone/>
            </a:pPr>
            <a:r>
              <a:rPr lang="sv-SE" baseline="0" dirty="0"/>
              <a:t>- Runt 700</a:t>
            </a:r>
            <a:r>
              <a:rPr lang="sv-SE" dirty="0"/>
              <a:t> personer </a:t>
            </a:r>
            <a:r>
              <a:rPr lang="sv-SE" baseline="0" dirty="0"/>
              <a:t>engagerar sig ideellt inom organisationen.</a:t>
            </a:r>
            <a:endParaRPr lang="sv-SE" baseline="0" dirty="0">
              <a:cs typeface="Calibri"/>
            </a:endParaRPr>
          </a:p>
          <a:p>
            <a:endParaRPr lang="sv-SE" dirty="0"/>
          </a:p>
        </p:txBody>
      </p:sp>
      <p:sp>
        <p:nvSpPr>
          <p:cNvPr id="4" name="Platshållare för bildnummer 3"/>
          <p:cNvSpPr>
            <a:spLocks noGrp="1"/>
          </p:cNvSpPr>
          <p:nvPr>
            <p:ph type="sldNum" sz="quarter" idx="5"/>
          </p:nvPr>
        </p:nvSpPr>
        <p:spPr/>
        <p:txBody>
          <a:bodyPr/>
          <a:lstStyle/>
          <a:p>
            <a:fld id="{A9D9D837-259B-4F77-91A2-2D5096CE875E}" type="slidenum">
              <a:rPr lang="sv-SE" smtClean="0"/>
              <a:t>2</a:t>
            </a:fld>
            <a:endParaRPr lang="sv-SE"/>
          </a:p>
        </p:txBody>
      </p:sp>
    </p:spTree>
    <p:extLst>
      <p:ext uri="{BB962C8B-B14F-4D97-AF65-F5344CB8AC3E}">
        <p14:creationId xmlns:p14="http://schemas.microsoft.com/office/powerpoint/2010/main" val="127251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1588" y="3328988"/>
            <a:ext cx="29603701" cy="16652875"/>
          </a:xfrm>
        </p:spPr>
      </p:sp>
      <p:sp>
        <p:nvSpPr>
          <p:cNvPr id="3" name="Platshållare för anteckningar 2"/>
          <p:cNvSpPr>
            <a:spLocks noGrp="1"/>
          </p:cNvSpPr>
          <p:nvPr>
            <p:ph type="body" idx="1"/>
          </p:nvPr>
        </p:nvSpPr>
        <p:spPr/>
        <p:txBody>
          <a:bodyPr/>
          <a:lstStyle/>
          <a:p>
            <a:r>
              <a:rPr lang="sv-SE" b="0" u="sng" dirty="0"/>
              <a:t>Grundprinciperna:</a:t>
            </a:r>
          </a:p>
          <a:p>
            <a:r>
              <a:rPr lang="sv-SE" b="0" u="none" dirty="0"/>
              <a:t>Oavsett</a:t>
            </a:r>
            <a:r>
              <a:rPr lang="sv-SE" b="0" u="none" baseline="0" dirty="0"/>
              <a:t> var i Sverige eller världen, så arbetar vi alla inom Röda Kors- och </a:t>
            </a:r>
            <a:r>
              <a:rPr lang="sv-SE" b="0" u="none" baseline="0" dirty="0" err="1"/>
              <a:t>Rödahalvemånerörelsen</a:t>
            </a:r>
            <a:r>
              <a:rPr lang="sv-SE" b="0" u="none" baseline="0" dirty="0"/>
              <a:t> efter samma sju grundprinciper. De är humanitet, opartiskhet, neutralitet, självständighet, frivillighet, enhet och universalitet; de är grundprinciper och värderingar som Röda Korsets grundare, Henri </a:t>
            </a:r>
            <a:r>
              <a:rPr lang="sv-SE" b="0" u="none" baseline="0" dirty="0" err="1"/>
              <a:t>Dunant</a:t>
            </a:r>
            <a:r>
              <a:rPr lang="sv-SE" b="0" u="none" baseline="0" dirty="0"/>
              <a:t>, började utforma på 1800-talet.</a:t>
            </a:r>
            <a:endParaRPr lang="sv-SE" b="0" u="none" baseline="0" dirty="0">
              <a:cs typeface="Calibri"/>
            </a:endParaRPr>
          </a:p>
          <a:p>
            <a:r>
              <a:rPr lang="sv-SE" dirty="0"/>
              <a:t> </a:t>
            </a:r>
            <a:endParaRPr lang="sv-SE" b="0" u="none" baseline="0" dirty="0">
              <a:cs typeface="Calibri"/>
            </a:endParaRPr>
          </a:p>
          <a:p>
            <a:r>
              <a:rPr lang="sv-SE" b="0" u="none" baseline="0" dirty="0"/>
              <a:t>Grundprinciperna är vårt rättesnöre, vår ryggrad, som garanterar vår möjlighet att arbete på så många platser i världen och även i konfliktzoner. Den som möter oss i Syrien, Filippinerna eller Sverige ska känna igen sig på alla platser.</a:t>
            </a:r>
            <a:r>
              <a:rPr lang="sv-SE" sz="2200" dirty="0"/>
              <a:t> Grundprinciperna ska alltid vara vägledande i allt vi gör, såväl bland föreningar och verksamheter. Det handlar inte om att vi ska kunna rabbla dem, vi ska kunna leva dem i vårt engagemang.</a:t>
            </a:r>
            <a:endParaRPr lang="sv-SE" sz="2200" dirty="0">
              <a:cs typeface="Calibri"/>
            </a:endParaRPr>
          </a:p>
          <a:p>
            <a:endParaRPr lang="sv-SE" sz="2200" dirty="0"/>
          </a:p>
          <a:p>
            <a:r>
              <a:rPr lang="sv-SE" sz="2200" u="sng" dirty="0"/>
              <a:t>Andra ramverk:</a:t>
            </a:r>
            <a:endParaRPr lang="sv-SE" sz="2200" u="sng" dirty="0">
              <a:ea typeface="Calibri"/>
              <a:cs typeface="Calibri"/>
            </a:endParaRPr>
          </a:p>
          <a:p>
            <a:r>
              <a:rPr lang="sv-SE" sz="2200" dirty="0"/>
              <a:t>Utöver grundprinciperna så har vi i Röda Korsets Ungdomsförbund ett antal policys, riktlinjer och en strategi som vi rättar oss efter. Dessutom är självklart barnkonventionen och de globala målen en viktig del av vårt arbete och vår ryggrad. </a:t>
            </a:r>
          </a:p>
          <a:p>
            <a:endParaRPr lang="sv-SE" sz="2200" dirty="0"/>
          </a:p>
          <a:p>
            <a:r>
              <a:rPr lang="sv-SE" sz="2200" u="sng" dirty="0"/>
              <a:t>Medlemmarna: </a:t>
            </a:r>
          </a:p>
          <a:p>
            <a:r>
              <a:rPr lang="sv-SE" sz="2200" u="none" dirty="0"/>
              <a:t>Det är våra medlemmar som bestämmer inom organisationen. På lokal och nationell nivå finns det möjlighet att sitta i styrelsen, skicka in förslag på hur organisationen ska arbeta och att delta i det arbetet. En gång om året hålls </a:t>
            </a:r>
            <a:r>
              <a:rPr lang="sv-SE" sz="2200" u="none" dirty="0" err="1"/>
              <a:t>Riksårsmötet</a:t>
            </a:r>
            <a:r>
              <a:rPr lang="sv-SE" sz="2200" u="none" dirty="0"/>
              <a:t>, vårt högst beslutande organ. Där beslutar vi bland annat om vår strategi, det som leder vårt arbete under en viss period. I varje lokalförening hålls även ett årsmöte per år för att besluta kring lokalföreningens arbete.</a:t>
            </a:r>
          </a:p>
          <a:p>
            <a:endParaRPr lang="sv-SE" sz="2200" u="sng" dirty="0"/>
          </a:p>
          <a:p>
            <a:endParaRPr lang="sv-SE" sz="2200" dirty="0"/>
          </a:p>
          <a:p>
            <a:endParaRPr lang="sv-SE" sz="2200" dirty="0"/>
          </a:p>
          <a:p>
            <a:br>
              <a:rPr lang="sv-SE" sz="2200" dirty="0">
                <a:cs typeface="+mn-lt"/>
              </a:rPr>
            </a:br>
            <a:endParaRPr lang="sv-SE" sz="2200" dirty="0">
              <a:cs typeface="Calibri"/>
            </a:endParaRPr>
          </a:p>
        </p:txBody>
      </p:sp>
      <p:sp>
        <p:nvSpPr>
          <p:cNvPr id="4" name="Platshållare för bildnummer 3"/>
          <p:cNvSpPr>
            <a:spLocks noGrp="1"/>
          </p:cNvSpPr>
          <p:nvPr>
            <p:ph type="sldNum" sz="quarter" idx="5"/>
          </p:nvPr>
        </p:nvSpPr>
        <p:spPr/>
        <p:txBody>
          <a:bodyPr/>
          <a:lstStyle/>
          <a:p>
            <a:fld id="{A9D9D837-259B-4F77-91A2-2D5096CE875E}" type="slidenum">
              <a:rPr lang="sv-SE" smtClean="0"/>
              <a:t>3</a:t>
            </a:fld>
            <a:endParaRPr lang="sv-SE"/>
          </a:p>
        </p:txBody>
      </p:sp>
    </p:spTree>
    <p:extLst>
      <p:ext uri="{BB962C8B-B14F-4D97-AF65-F5344CB8AC3E}">
        <p14:creationId xmlns:p14="http://schemas.microsoft.com/office/powerpoint/2010/main" val="232380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200" b="0" i="0" u="none" strike="noStrike" kern="1200" baseline="0" dirty="0">
                <a:solidFill>
                  <a:schemeClr val="tx1"/>
                </a:solidFill>
                <a:latin typeface="+mn-lt"/>
                <a:ea typeface="+mn-ea"/>
                <a:cs typeface="+mn-cs"/>
              </a:rPr>
              <a:t>Strategin är det dokument som vägleder och formulerar långsiktiga mål om hur alla inom Röda Korsets Ungdomsförbund ska jobba. Strategin gäller för såväl volontärer, förtroendevalda och anställda. Tillsammans skapar vi verktyg för att under </a:t>
            </a:r>
            <a:r>
              <a:rPr lang="sv-SE" dirty="0"/>
              <a:t>2021-2023 </a:t>
            </a:r>
            <a:r>
              <a:rPr lang="sv-SE" sz="1200" b="0" i="0" u="none" strike="noStrike" kern="1200" baseline="0" dirty="0">
                <a:solidFill>
                  <a:schemeClr val="tx1"/>
                </a:solidFill>
                <a:latin typeface="+mn-lt"/>
                <a:ea typeface="+mn-ea"/>
                <a:cs typeface="+mn-cs"/>
              </a:rPr>
              <a:t>skapa verklighet av strategin.</a:t>
            </a:r>
            <a:r>
              <a:rPr lang="sv-SE" dirty="0"/>
              <a:t> </a:t>
            </a:r>
            <a:endParaRPr lang="sv-SE" sz="1200" b="0" i="0" u="none" strike="noStrike" kern="1200" baseline="0" dirty="0">
              <a:solidFill>
                <a:schemeClr val="tx1"/>
              </a:solidFill>
              <a:latin typeface="+mn-lt"/>
              <a:cs typeface="Calibri"/>
            </a:endParaRPr>
          </a:p>
          <a:p>
            <a:endParaRPr lang="sv-SE" sz="1200" b="0" i="0" u="none" strike="noStrike" kern="1200" baseline="0" dirty="0">
              <a:solidFill>
                <a:schemeClr val="tx1"/>
              </a:solidFill>
              <a:latin typeface="+mn-lt"/>
              <a:cs typeface="Calibri"/>
            </a:endParaRPr>
          </a:p>
          <a:p>
            <a:r>
              <a:rPr lang="sv-SE" dirty="0">
                <a:cs typeface="Calibri"/>
              </a:rPr>
              <a:t>I vår nuvarande strategi står följande:</a:t>
            </a:r>
          </a:p>
          <a:p>
            <a:r>
              <a:rPr lang="sv-SE" dirty="0"/>
              <a:t>RKUF vill, kan och ska, vara med och bidra till ett medmänskligare samhälle och varje dag fortsätta kräva att barn och ungas rättigheter tillgodoses. För oss innebär detta att vi under de tre kommande åren ska göra tre förflyttningar: </a:t>
            </a:r>
          </a:p>
          <a:p>
            <a:endParaRPr lang="sv-SE" dirty="0">
              <a:cs typeface="Calibri"/>
            </a:endParaRPr>
          </a:p>
          <a:p>
            <a:r>
              <a:rPr lang="sv-SE" dirty="0"/>
              <a:t>1. Vi ska möta fler barn och unga i utsatthet. </a:t>
            </a:r>
            <a:endParaRPr lang="sv-SE" dirty="0">
              <a:cs typeface="Calibri"/>
            </a:endParaRPr>
          </a:p>
          <a:p>
            <a:r>
              <a:rPr lang="sv-SE" dirty="0"/>
              <a:t>2. Vi ska markera mot makthavare. </a:t>
            </a:r>
            <a:endParaRPr lang="sv-SE" dirty="0">
              <a:cs typeface="Calibri"/>
            </a:endParaRPr>
          </a:p>
          <a:p>
            <a:r>
              <a:rPr lang="sv-SE" dirty="0"/>
              <a:t>3. Vi ska mobilisera fler barn och unga. </a:t>
            </a:r>
            <a:endParaRPr lang="sv-SE" dirty="0">
              <a:cs typeface="Calibri"/>
            </a:endParaRPr>
          </a:p>
          <a:p>
            <a:endParaRPr lang="sv-SE" dirty="0"/>
          </a:p>
          <a:p>
            <a:r>
              <a:rPr lang="sv-SE" dirty="0"/>
              <a:t>För att lyckas med dessa tre förflyttningar behöver vi se till att: </a:t>
            </a:r>
            <a:endParaRPr lang="sv-SE" dirty="0">
              <a:cs typeface="Calibri"/>
            </a:endParaRPr>
          </a:p>
          <a:p>
            <a:endParaRPr lang="sv-SE" dirty="0"/>
          </a:p>
          <a:p>
            <a:r>
              <a:rPr lang="sv-SE" dirty="0"/>
              <a:t>4. Vi är en hållbar organisation.</a:t>
            </a:r>
            <a:endParaRPr lang="sv-SE" dirty="0">
              <a:cs typeface="Calibri"/>
            </a:endParaRPr>
          </a:p>
          <a:p>
            <a:endParaRPr lang="sv-SE" dirty="0"/>
          </a:p>
        </p:txBody>
      </p:sp>
      <p:sp>
        <p:nvSpPr>
          <p:cNvPr id="4" name="Platshållare för bildnummer 3"/>
          <p:cNvSpPr>
            <a:spLocks noGrp="1"/>
          </p:cNvSpPr>
          <p:nvPr>
            <p:ph type="sldNum" sz="quarter" idx="5"/>
          </p:nvPr>
        </p:nvSpPr>
        <p:spPr/>
        <p:txBody>
          <a:bodyPr/>
          <a:lstStyle/>
          <a:p>
            <a:fld id="{1ABFACA2-416C-4BB1-AF64-4A51F3334694}" type="slidenum">
              <a:rPr lang="sv-SE" smtClean="0"/>
              <a:t>4</a:t>
            </a:fld>
            <a:endParaRPr lang="sv-SE"/>
          </a:p>
        </p:txBody>
      </p:sp>
    </p:spTree>
    <p:extLst>
      <p:ext uri="{BB962C8B-B14F-4D97-AF65-F5344CB8AC3E}">
        <p14:creationId xmlns:p14="http://schemas.microsoft.com/office/powerpoint/2010/main" val="349405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1588" y="3328988"/>
            <a:ext cx="29603701" cy="16652875"/>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50A7B76-C6BA-485B-B88F-EE08D1ABD36C}" type="slidenum">
              <a:rPr lang="sv-SE" smtClean="0"/>
              <a:t>5</a:t>
            </a:fld>
            <a:endParaRPr lang="sv-SE"/>
          </a:p>
        </p:txBody>
      </p:sp>
    </p:spTree>
    <p:extLst>
      <p:ext uri="{BB962C8B-B14F-4D97-AF65-F5344CB8AC3E}">
        <p14:creationId xmlns:p14="http://schemas.microsoft.com/office/powerpoint/2010/main" val="181710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1588" y="3328988"/>
            <a:ext cx="29603701" cy="16652875"/>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9D9D837-259B-4F77-91A2-2D5096CE875E}" type="slidenum">
              <a:rPr lang="sv-SE" smtClean="0"/>
              <a:t>6</a:t>
            </a:fld>
            <a:endParaRPr lang="sv-SE"/>
          </a:p>
        </p:txBody>
      </p:sp>
    </p:spTree>
    <p:extLst>
      <p:ext uri="{BB962C8B-B14F-4D97-AF65-F5344CB8AC3E}">
        <p14:creationId xmlns:p14="http://schemas.microsoft.com/office/powerpoint/2010/main" val="324999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Berätta för de ni möter hur de kan engagera sig!</a:t>
            </a:r>
          </a:p>
          <a:p>
            <a:endParaRPr lang="sv-SE" dirty="0"/>
          </a:p>
          <a:p>
            <a:r>
              <a:rPr lang="sv-SE" dirty="0"/>
              <a:t>Ni kan även lägga in länkar till era sociala medier och annonser här.</a:t>
            </a:r>
          </a:p>
        </p:txBody>
      </p:sp>
      <p:sp>
        <p:nvSpPr>
          <p:cNvPr id="4" name="Platshållare för bildnummer 3"/>
          <p:cNvSpPr>
            <a:spLocks noGrp="1"/>
          </p:cNvSpPr>
          <p:nvPr>
            <p:ph type="sldNum" sz="quarter" idx="5"/>
          </p:nvPr>
        </p:nvSpPr>
        <p:spPr/>
        <p:txBody>
          <a:bodyPr/>
          <a:lstStyle/>
          <a:p>
            <a:fld id="{1ABFACA2-416C-4BB1-AF64-4A51F3334694}" type="slidenum">
              <a:rPr lang="sv-SE" smtClean="0"/>
              <a:t>7</a:t>
            </a:fld>
            <a:endParaRPr lang="sv-SE"/>
          </a:p>
        </p:txBody>
      </p:sp>
    </p:spTree>
    <p:extLst>
      <p:ext uri="{BB962C8B-B14F-4D97-AF65-F5344CB8AC3E}">
        <p14:creationId xmlns:p14="http://schemas.microsoft.com/office/powerpoint/2010/main" val="3795829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4.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5.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6.bin"/><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8.bin"/><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9.bin"/><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Rubrikbild Röda korset">
    <p:bg>
      <p:bgPr>
        <a:solidFill>
          <a:schemeClr val="accent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8EE142C3-13CA-4CD3-B8CC-6672E6579B48}"/>
              </a:ext>
            </a:extLst>
          </p:cNvPr>
          <p:cNvSpPr/>
          <p:nvPr/>
        </p:nvSpPr>
        <p:spPr>
          <a:xfrm>
            <a:off x="-1200" y="6051068"/>
            <a:ext cx="9542110" cy="806932"/>
          </a:xfrm>
          <a:prstGeom prst="rect">
            <a:avLst/>
          </a:prstGeom>
          <a:solidFill>
            <a:schemeClr val="accent3"/>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dirty="0"/>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a:t>
            </a:r>
            <a:r>
              <a:rPr lang="sv-SE" dirty="0" err="1"/>
              <a:t>ev</a:t>
            </a:r>
            <a:r>
              <a:rPr lang="sv-SE" dirty="0"/>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10202383" y="126522"/>
            <a:ext cx="1867855" cy="338648"/>
          </a:xfrm>
        </p:spPr>
        <p:txBody>
          <a:bodyPr/>
          <a:lstStyle>
            <a:lvl1pPr algn="ctr">
              <a:defRPr sz="1250">
                <a:solidFill>
                  <a:schemeClr val="bg1"/>
                </a:solidFill>
              </a:defRPr>
            </a:lvl1pPr>
          </a:lstStyle>
          <a:p>
            <a:fld id="{417130F1-CFAE-4F3E-8DBA-15451F694089}" type="datetimeFigureOut">
              <a:rPr lang="en-GB" smtClean="0"/>
              <a:t>10/10/2022</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563825" y="105170"/>
            <a:ext cx="9486199" cy="360000"/>
          </a:xfrm>
        </p:spPr>
        <p:txBody>
          <a:bodyPr/>
          <a:lstStyle>
            <a:lvl1pPr algn="ctr">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
        <p:nvSpPr>
          <p:cNvPr id="13" name="Rektangel 12">
            <a:extLst>
              <a:ext uri="{FF2B5EF4-FFF2-40B4-BE49-F238E27FC236}">
                <a16:creationId xmlns:a16="http://schemas.microsoft.com/office/drawing/2014/main" id="{B0B44AE2-18B9-4F9C-8A96-4586819F6B62}"/>
              </a:ext>
            </a:extLst>
          </p:cNvPr>
          <p:cNvSpPr/>
          <p:nvPr/>
        </p:nvSpPr>
        <p:spPr>
          <a:xfrm>
            <a:off x="9540910" y="6051068"/>
            <a:ext cx="2684794" cy="806932"/>
          </a:xfrm>
          <a:prstGeom prst="rect">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dirty="0"/>
          </a:p>
        </p:txBody>
      </p:sp>
      <p:graphicFrame>
        <p:nvGraphicFramePr>
          <p:cNvPr id="8" name="Objekt 7">
            <a:extLst>
              <a:ext uri="{FF2B5EF4-FFF2-40B4-BE49-F238E27FC236}">
                <a16:creationId xmlns:a16="http://schemas.microsoft.com/office/drawing/2014/main" id="{6D95FACD-B38D-4D85-9FF1-4A9B86AEB585}"/>
              </a:ext>
            </a:extLst>
          </p:cNvPr>
          <p:cNvGraphicFramePr>
            <a:graphicFrameLocks noChangeAspect="1"/>
          </p:cNvGraphicFramePr>
          <p:nvPr>
            <p:extLst>
              <p:ext uri="{D42A27DB-BD31-4B8C-83A1-F6EECF244321}">
                <p14:modId xmlns:p14="http://schemas.microsoft.com/office/powerpoint/2010/main" val="2683449309"/>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 imgW="4876659" imgH="1104633" progId="Acrobat.Document.DC">
                  <p:embed/>
                </p:oleObj>
              </mc:Choice>
              <mc:Fallback>
                <p:oleObj name="Acrobat Document" r:id="rId2" imgW="4876659" imgH="1104633" progId="Acrobat.Document.DC">
                  <p:embed/>
                  <p:pic>
                    <p:nvPicPr>
                      <p:cNvPr id="8" name="Objekt 7">
                        <a:extLst>
                          <a:ext uri="{FF2B5EF4-FFF2-40B4-BE49-F238E27FC236}">
                            <a16:creationId xmlns:a16="http://schemas.microsoft.com/office/drawing/2014/main" id="{6D95FACD-B38D-4D85-9FF1-4A9B86AEB585}"/>
                          </a:ext>
                        </a:extLst>
                      </p:cNvPr>
                      <p:cNvPicPr/>
                      <p:nvPr/>
                    </p:nvPicPr>
                    <p:blipFill>
                      <a:blip r:embed="rId3"/>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41051062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71806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med bildtext och fotnot, för diagram tabell etc">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Platshållare för bildnummer 13">
            <a:extLst>
              <a:ext uri="{FF2B5EF4-FFF2-40B4-BE49-F238E27FC236}">
                <a16:creationId xmlns:a16="http://schemas.microsoft.com/office/drawing/2014/main" id="{BEA6B900-BAE4-4916-B65F-318A0126D368}"/>
              </a:ext>
            </a:extLst>
          </p:cNvPr>
          <p:cNvSpPr>
            <a:spLocks noGrp="1"/>
          </p:cNvSpPr>
          <p:nvPr>
            <p:ph type="sldNum" sz="quarter" idx="16"/>
          </p:nvPr>
        </p:nvSpPr>
        <p:spPr/>
        <p:txBody>
          <a:bodyPr/>
          <a:lstStyle/>
          <a:p>
            <a:fld id="{0CBCBD9C-3C31-42D4-A78B-497858E3EA19}" type="slidenum">
              <a:rPr lang="en-GB" smtClean="0"/>
              <a:t>‹#›</a:t>
            </a:fld>
            <a:endParaRPr lang="en-GB"/>
          </a:p>
        </p:txBody>
      </p:sp>
      <p:sp>
        <p:nvSpPr>
          <p:cNvPr id="16" name="Platshållare för text 15">
            <a:extLst>
              <a:ext uri="{FF2B5EF4-FFF2-40B4-BE49-F238E27FC236}">
                <a16:creationId xmlns:a16="http://schemas.microsoft.com/office/drawing/2014/main" id="{9C4D7878-6B91-4618-BB4C-17076AD41059}"/>
              </a:ext>
            </a:extLst>
          </p:cNvPr>
          <p:cNvSpPr>
            <a:spLocks noGrp="1"/>
          </p:cNvSpPr>
          <p:nvPr>
            <p:ph type="body" sz="quarter" idx="17" hasCustomPrompt="1"/>
          </p:nvPr>
        </p:nvSpPr>
        <p:spPr>
          <a:xfrm>
            <a:off x="381000" y="6464896"/>
            <a:ext cx="5210175" cy="295275"/>
          </a:xfrm>
        </p:spPr>
        <p:txBody>
          <a:bodyPr/>
          <a:lstStyle>
            <a:lvl1pPr>
              <a:buNone/>
              <a:defRPr sz="1100">
                <a:solidFill>
                  <a:schemeClr val="tx1"/>
                </a:solidFill>
              </a:defRPr>
            </a:lvl1pPr>
          </a:lstStyle>
          <a:p>
            <a:pPr lvl="0"/>
            <a:r>
              <a:rPr lang="sv-SE" sz="1050" dirty="0"/>
              <a:t>Eventuell text kring diagram datum och år för när studien genomfördes</a:t>
            </a:r>
            <a:endParaRPr lang="sv-SE" dirty="0"/>
          </a:p>
        </p:txBody>
      </p:sp>
    </p:spTree>
    <p:extLst>
      <p:ext uri="{BB962C8B-B14F-4D97-AF65-F5344CB8AC3E}">
        <p14:creationId xmlns:p14="http://schemas.microsoft.com/office/powerpoint/2010/main" val="189420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2922299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endParaRPr lang="sv-SE" dirty="0"/>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graphicFrame>
        <p:nvGraphicFramePr>
          <p:cNvPr id="11" name="Objekt 10">
            <a:extLst>
              <a:ext uri="{FF2B5EF4-FFF2-40B4-BE49-F238E27FC236}">
                <a16:creationId xmlns:a16="http://schemas.microsoft.com/office/drawing/2014/main" id="{9EF63BD6-D944-412A-A2E6-D70D7DF87682}"/>
              </a:ext>
            </a:extLst>
          </p:cNvPr>
          <p:cNvGraphicFramePr>
            <a:graphicFrameLocks noChangeAspect="1"/>
          </p:cNvGraphicFramePr>
          <p:nvPr>
            <p:extLst>
              <p:ext uri="{D42A27DB-BD31-4B8C-83A1-F6EECF244321}">
                <p14:modId xmlns:p14="http://schemas.microsoft.com/office/powerpoint/2010/main" val="3245524279"/>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 imgW="4876659" imgH="1104633" progId="Acrobat.Document.DC">
                  <p:embed/>
                </p:oleObj>
              </mc:Choice>
              <mc:Fallback>
                <p:oleObj name="Acrobat Document" r:id="rId2" imgW="4876659" imgH="1104633" progId="Acrobat.Document.DC">
                  <p:embed/>
                  <p:pic>
                    <p:nvPicPr>
                      <p:cNvPr id="11" name="Objekt 10">
                        <a:extLst>
                          <a:ext uri="{FF2B5EF4-FFF2-40B4-BE49-F238E27FC236}">
                            <a16:creationId xmlns:a16="http://schemas.microsoft.com/office/drawing/2014/main" id="{9EF63BD6-D944-412A-A2E6-D70D7DF87682}"/>
                          </a:ext>
                        </a:extLst>
                      </p:cNvPr>
                      <p:cNvPicPr/>
                      <p:nvPr/>
                    </p:nvPicPr>
                    <p:blipFill>
                      <a:blip r:embed="rId3"/>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3717163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ild med bildtext datum och årt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8" name="Platshållare för bild 7">
            <a:extLst>
              <a:ext uri="{FF2B5EF4-FFF2-40B4-BE49-F238E27FC236}">
                <a16:creationId xmlns:a16="http://schemas.microsoft.com/office/drawing/2014/main" id="{D7B2F451-B74E-4441-A066-789EAF783098}"/>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4" name="Platshållare för text 15">
            <a:extLst>
              <a:ext uri="{FF2B5EF4-FFF2-40B4-BE49-F238E27FC236}">
                <a16:creationId xmlns:a16="http://schemas.microsoft.com/office/drawing/2014/main" id="{43527A50-5DF0-4D3F-A53D-E8D3AB7ACE3F}"/>
              </a:ext>
            </a:extLst>
          </p:cNvPr>
          <p:cNvSpPr>
            <a:spLocks noGrp="1"/>
          </p:cNvSpPr>
          <p:nvPr>
            <p:ph type="body" sz="quarter" idx="17" hasCustomPrompt="1"/>
          </p:nvPr>
        </p:nvSpPr>
        <p:spPr>
          <a:xfrm>
            <a:off x="381000" y="6464896"/>
            <a:ext cx="5210175" cy="295275"/>
          </a:xfrm>
        </p:spPr>
        <p:txBody>
          <a:bodyPr/>
          <a:lstStyle>
            <a:lvl1pPr algn="r">
              <a:buNone/>
              <a:defRPr sz="1100">
                <a:solidFill>
                  <a:schemeClr val="tx1"/>
                </a:solidFill>
              </a:defRPr>
            </a:lvl1pPr>
          </a:lstStyle>
          <a:p>
            <a:pPr lvl="0"/>
            <a:r>
              <a:rPr lang="sv-SE" sz="1050" dirty="0"/>
              <a:t>Frivillig bildtext datum och årtal</a:t>
            </a:r>
            <a:endParaRPr lang="sv-SE" dirty="0"/>
          </a:p>
        </p:txBody>
      </p:sp>
      <p:graphicFrame>
        <p:nvGraphicFramePr>
          <p:cNvPr id="10" name="Objekt 9">
            <a:extLst>
              <a:ext uri="{FF2B5EF4-FFF2-40B4-BE49-F238E27FC236}">
                <a16:creationId xmlns:a16="http://schemas.microsoft.com/office/drawing/2014/main" id="{C089D8F1-2439-4D67-B525-383A75A38FB1}"/>
              </a:ext>
            </a:extLst>
          </p:cNvPr>
          <p:cNvGraphicFramePr>
            <a:graphicFrameLocks noChangeAspect="1"/>
          </p:cNvGraphicFramePr>
          <p:nvPr>
            <p:extLst>
              <p:ext uri="{D42A27DB-BD31-4B8C-83A1-F6EECF244321}">
                <p14:modId xmlns:p14="http://schemas.microsoft.com/office/powerpoint/2010/main" val="3245524279"/>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 imgW="4876659" imgH="1104633" progId="Acrobat.Document.DC">
                  <p:embed/>
                </p:oleObj>
              </mc:Choice>
              <mc:Fallback>
                <p:oleObj name="Acrobat Document" r:id="rId2" imgW="4876659" imgH="1104633" progId="Acrobat.Document.DC">
                  <p:embed/>
                  <p:pic>
                    <p:nvPicPr>
                      <p:cNvPr id="10" name="Objekt 9">
                        <a:extLst>
                          <a:ext uri="{FF2B5EF4-FFF2-40B4-BE49-F238E27FC236}">
                            <a16:creationId xmlns:a16="http://schemas.microsoft.com/office/drawing/2014/main" id="{C089D8F1-2439-4D67-B525-383A75A38FB1}"/>
                          </a:ext>
                        </a:extLst>
                      </p:cNvPr>
                      <p:cNvPicPr/>
                      <p:nvPr/>
                    </p:nvPicPr>
                    <p:blipFill>
                      <a:blip r:embed="rId3"/>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338706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ild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endParaRPr lang="sv-SE" dirty="0"/>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graphicFrame>
        <p:nvGraphicFramePr>
          <p:cNvPr id="10" name="Objekt 9">
            <a:extLst>
              <a:ext uri="{FF2B5EF4-FFF2-40B4-BE49-F238E27FC236}">
                <a16:creationId xmlns:a16="http://schemas.microsoft.com/office/drawing/2014/main" id="{A55FBECC-D91C-45D2-969E-6FFE0DB4A783}"/>
              </a:ext>
            </a:extLst>
          </p:cNvPr>
          <p:cNvGraphicFramePr>
            <a:graphicFrameLocks noChangeAspect="1"/>
          </p:cNvGraphicFramePr>
          <p:nvPr>
            <p:extLst>
              <p:ext uri="{D42A27DB-BD31-4B8C-83A1-F6EECF244321}">
                <p14:modId xmlns:p14="http://schemas.microsoft.com/office/powerpoint/2010/main" val="562938935"/>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 imgW="4876659" imgH="1104633" progId="Acrobat.Document.DC">
                  <p:embed/>
                </p:oleObj>
              </mc:Choice>
              <mc:Fallback>
                <p:oleObj name="Acrobat Document" r:id="rId2" imgW="4876659" imgH="1104633" progId="Acrobat.Document.DC">
                  <p:embed/>
                  <p:pic>
                    <p:nvPicPr>
                      <p:cNvPr id="10" name="Objekt 9">
                        <a:extLst>
                          <a:ext uri="{FF2B5EF4-FFF2-40B4-BE49-F238E27FC236}">
                            <a16:creationId xmlns:a16="http://schemas.microsoft.com/office/drawing/2014/main" id="{A55FBECC-D91C-45D2-969E-6FFE0DB4A783}"/>
                          </a:ext>
                        </a:extLst>
                      </p:cNvPr>
                      <p:cNvPicPr/>
                      <p:nvPr/>
                    </p:nvPicPr>
                    <p:blipFill>
                      <a:blip r:embed="rId3"/>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128649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Helsides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286C54BD-0732-49B7-830A-ABCB62A50CF7}"/>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graphicFrame>
        <p:nvGraphicFramePr>
          <p:cNvPr id="6" name="Objekt 5">
            <a:extLst>
              <a:ext uri="{FF2B5EF4-FFF2-40B4-BE49-F238E27FC236}">
                <a16:creationId xmlns:a16="http://schemas.microsoft.com/office/drawing/2014/main" id="{8678ED85-D972-4BEF-A0DE-3BA9F197C303}"/>
              </a:ext>
            </a:extLst>
          </p:cNvPr>
          <p:cNvGraphicFramePr>
            <a:graphicFrameLocks noChangeAspect="1"/>
          </p:cNvGraphicFramePr>
          <p:nvPr>
            <p:extLst>
              <p:ext uri="{D42A27DB-BD31-4B8C-83A1-F6EECF244321}">
                <p14:modId xmlns:p14="http://schemas.microsoft.com/office/powerpoint/2010/main" val="562938935"/>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 imgW="4876659" imgH="1104633" progId="Acrobat.Document.DC">
                  <p:embed/>
                </p:oleObj>
              </mc:Choice>
              <mc:Fallback>
                <p:oleObj name="Acrobat Document" r:id="rId2" imgW="4876659" imgH="1104633" progId="Acrobat.Document.DC">
                  <p:embed/>
                  <p:pic>
                    <p:nvPicPr>
                      <p:cNvPr id="6" name="Objekt 5">
                        <a:extLst>
                          <a:ext uri="{FF2B5EF4-FFF2-40B4-BE49-F238E27FC236}">
                            <a16:creationId xmlns:a16="http://schemas.microsoft.com/office/drawing/2014/main" id="{8678ED85-D972-4BEF-A0DE-3BA9F197C303}"/>
                          </a:ext>
                        </a:extLst>
                      </p:cNvPr>
                      <p:cNvPicPr/>
                      <p:nvPr/>
                    </p:nvPicPr>
                    <p:blipFill>
                      <a:blip r:embed="rId3"/>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769031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Helsidesbild med bildtex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C5A9CA11-C79B-42D0-9601-1FE1C607F14C}"/>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9" name="Platshållare för text 8">
            <a:extLst>
              <a:ext uri="{FF2B5EF4-FFF2-40B4-BE49-F238E27FC236}">
                <a16:creationId xmlns:a16="http://schemas.microsoft.com/office/drawing/2014/main" id="{7532F9D4-73A7-4BA1-B2A5-01B8EE571F95}"/>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dirty="0"/>
              <a:t>Frivillig bildtext datum och årtal</a:t>
            </a:r>
          </a:p>
        </p:txBody>
      </p:sp>
      <p:graphicFrame>
        <p:nvGraphicFramePr>
          <p:cNvPr id="8" name="Objekt 7">
            <a:extLst>
              <a:ext uri="{FF2B5EF4-FFF2-40B4-BE49-F238E27FC236}">
                <a16:creationId xmlns:a16="http://schemas.microsoft.com/office/drawing/2014/main" id="{32A9ADC5-F17A-4BF3-A394-30367DCD777D}"/>
              </a:ext>
            </a:extLst>
          </p:cNvPr>
          <p:cNvGraphicFramePr>
            <a:graphicFrameLocks noChangeAspect="1"/>
          </p:cNvGraphicFramePr>
          <p:nvPr>
            <p:extLst>
              <p:ext uri="{D42A27DB-BD31-4B8C-83A1-F6EECF244321}">
                <p14:modId xmlns:p14="http://schemas.microsoft.com/office/powerpoint/2010/main" val="562938935"/>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 imgW="4876659" imgH="1104633" progId="Acrobat.Document.DC">
                  <p:embed/>
                </p:oleObj>
              </mc:Choice>
              <mc:Fallback>
                <p:oleObj name="Acrobat Document" r:id="rId2" imgW="4876659" imgH="1104633" progId="Acrobat.Document.DC">
                  <p:embed/>
                  <p:pic>
                    <p:nvPicPr>
                      <p:cNvPr id="8" name="Objekt 7">
                        <a:extLst>
                          <a:ext uri="{FF2B5EF4-FFF2-40B4-BE49-F238E27FC236}">
                            <a16:creationId xmlns:a16="http://schemas.microsoft.com/office/drawing/2014/main" id="{32A9ADC5-F17A-4BF3-A394-30367DCD777D}"/>
                          </a:ext>
                        </a:extLst>
                      </p:cNvPr>
                      <p:cNvPicPr/>
                      <p:nvPr/>
                    </p:nvPicPr>
                    <p:blipFill>
                      <a:blip r:embed="rId3"/>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1961923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53339" y="1240106"/>
            <a:ext cx="3932237" cy="1600200"/>
          </a:xfrm>
        </p:spPr>
        <p:txBody>
          <a:bodyPr anchor="b">
            <a:normAutofit/>
          </a:bodyPr>
          <a:lstStyle>
            <a:lvl1pPr>
              <a:defRPr sz="275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6096000" y="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04689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E10496DA-9D5E-45CE-AA8B-05EF79E3BB24}"/>
              </a:ext>
            </a:extLst>
          </p:cNvPr>
          <p:cNvSpPr>
            <a:spLocks noGrp="1"/>
          </p:cNvSpPr>
          <p:nvPr>
            <p:ph type="pic" idx="13"/>
          </p:nvPr>
        </p:nvSpPr>
        <p:spPr>
          <a:xfrm>
            <a:off x="6096000" y="3439250"/>
            <a:ext cx="6096000" cy="3429000"/>
          </a:xfrm>
          <a:custGeom>
            <a:avLst/>
            <a:gdLst>
              <a:gd name="connsiteX0" fmla="*/ 0 w 6096000"/>
              <a:gd name="connsiteY0" fmla="*/ 0 h 3429000"/>
              <a:gd name="connsiteX1" fmla="*/ 6096000 w 6096000"/>
              <a:gd name="connsiteY1" fmla="*/ 0 h 3429000"/>
              <a:gd name="connsiteX2" fmla="*/ 6096000 w 6096000"/>
              <a:gd name="connsiteY2" fmla="*/ 2582219 h 3429000"/>
              <a:gd name="connsiteX3" fmla="*/ 3496853 w 6096000"/>
              <a:gd name="connsiteY3" fmla="*/ 2582219 h 3429000"/>
              <a:gd name="connsiteX4" fmla="*/ 3496853 w 6096000"/>
              <a:gd name="connsiteY4" fmla="*/ 3429000 h 3429000"/>
              <a:gd name="connsiteX5" fmla="*/ 0 w 6096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429000">
                <a:moveTo>
                  <a:pt x="0" y="0"/>
                </a:moveTo>
                <a:lnTo>
                  <a:pt x="6096000" y="0"/>
                </a:lnTo>
                <a:lnTo>
                  <a:pt x="6096000" y="2582219"/>
                </a:lnTo>
                <a:lnTo>
                  <a:pt x="3496853" y="2582219"/>
                </a:lnTo>
                <a:lnTo>
                  <a:pt x="3496853" y="3429000"/>
                </a:lnTo>
                <a:lnTo>
                  <a:pt x="0" y="3429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12" name="Platshållare för bildnummer 11">
            <a:extLst>
              <a:ext uri="{FF2B5EF4-FFF2-40B4-BE49-F238E27FC236}">
                <a16:creationId xmlns:a16="http://schemas.microsoft.com/office/drawing/2014/main" id="{D070DB78-6A6B-42C1-8412-93073B56A7B8}"/>
              </a:ext>
            </a:extLst>
          </p:cNvPr>
          <p:cNvSpPr>
            <a:spLocks noGrp="1"/>
          </p:cNvSpPr>
          <p:nvPr>
            <p:ph type="sldNum" sz="quarter" idx="17"/>
          </p:nvPr>
        </p:nvSpPr>
        <p:spPr/>
        <p:txBody>
          <a:bodyPr/>
          <a:lstStyle/>
          <a:p>
            <a:fld id="{0CBCBD9C-3C31-42D4-A78B-497858E3EA19}" type="slidenum">
              <a:rPr lang="en-GB" smtClean="0"/>
              <a:t>‹#›</a:t>
            </a:fld>
            <a:endParaRPr lang="en-GB"/>
          </a:p>
        </p:txBody>
      </p:sp>
      <p:sp>
        <p:nvSpPr>
          <p:cNvPr id="17" name="Platshållare för text 15">
            <a:extLst>
              <a:ext uri="{FF2B5EF4-FFF2-40B4-BE49-F238E27FC236}">
                <a16:creationId xmlns:a16="http://schemas.microsoft.com/office/drawing/2014/main" id="{88EE81BD-4783-4EBA-9564-3C1D3E604EAE}"/>
              </a:ext>
            </a:extLst>
          </p:cNvPr>
          <p:cNvSpPr>
            <a:spLocks noGrp="1"/>
          </p:cNvSpPr>
          <p:nvPr>
            <p:ph type="body" sz="quarter" idx="20" hasCustomPrompt="1"/>
          </p:nvPr>
        </p:nvSpPr>
        <p:spPr>
          <a:xfrm>
            <a:off x="381000" y="6464896"/>
            <a:ext cx="5210175" cy="295275"/>
          </a:xfrm>
        </p:spPr>
        <p:txBody>
          <a:bodyPr/>
          <a:lstStyle>
            <a:lvl1pPr algn="r">
              <a:buNone/>
              <a:defRPr sz="1100">
                <a:solidFill>
                  <a:schemeClr val="tx1"/>
                </a:solidFill>
              </a:defRPr>
            </a:lvl1pPr>
          </a:lstStyle>
          <a:p>
            <a:pPr lvl="0"/>
            <a:r>
              <a:rPr lang="sv-SE" sz="1050" dirty="0"/>
              <a:t>Frivillig bildtext datum och årtal</a:t>
            </a:r>
            <a:endParaRPr lang="sv-SE" dirty="0"/>
          </a:p>
        </p:txBody>
      </p:sp>
      <p:graphicFrame>
        <p:nvGraphicFramePr>
          <p:cNvPr id="10" name="Objekt 9">
            <a:extLst>
              <a:ext uri="{FF2B5EF4-FFF2-40B4-BE49-F238E27FC236}">
                <a16:creationId xmlns:a16="http://schemas.microsoft.com/office/drawing/2014/main" id="{83B65326-C9E2-4A54-BF7E-DB5CBCC3097D}"/>
              </a:ext>
            </a:extLst>
          </p:cNvPr>
          <p:cNvGraphicFramePr>
            <a:graphicFrameLocks noChangeAspect="1"/>
          </p:cNvGraphicFramePr>
          <p:nvPr>
            <p:extLst>
              <p:ext uri="{D42A27DB-BD31-4B8C-83A1-F6EECF244321}">
                <p14:modId xmlns:p14="http://schemas.microsoft.com/office/powerpoint/2010/main" val="562938935"/>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 imgW="4876659" imgH="1104633" progId="Acrobat.Document.DC">
                  <p:embed/>
                </p:oleObj>
              </mc:Choice>
              <mc:Fallback>
                <p:oleObj name="Acrobat Document" r:id="rId2" imgW="4876659" imgH="1104633" progId="Acrobat.Document.DC">
                  <p:embed/>
                  <p:pic>
                    <p:nvPicPr>
                      <p:cNvPr id="10" name="Objekt 9">
                        <a:extLst>
                          <a:ext uri="{FF2B5EF4-FFF2-40B4-BE49-F238E27FC236}">
                            <a16:creationId xmlns:a16="http://schemas.microsoft.com/office/drawing/2014/main" id="{83B65326-C9E2-4A54-BF7E-DB5CBCC3097D}"/>
                          </a:ext>
                        </a:extLst>
                      </p:cNvPr>
                      <p:cNvPicPr/>
                      <p:nvPr/>
                    </p:nvPicPr>
                    <p:blipFill>
                      <a:blip r:embed="rId3"/>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4272516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Bilder och text till höger">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Tree>
    <p:extLst>
      <p:ext uri="{BB962C8B-B14F-4D97-AF65-F5344CB8AC3E}">
        <p14:creationId xmlns:p14="http://schemas.microsoft.com/office/powerpoint/2010/main" val="415914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a:xfrm>
            <a:off x="976843" y="6394838"/>
            <a:ext cx="8358076" cy="373824"/>
          </a:xfrm>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15375064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Bilder och text till höger samt bildtext">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9" name="Platshållare för text 8">
            <a:extLst>
              <a:ext uri="{FF2B5EF4-FFF2-40B4-BE49-F238E27FC236}">
                <a16:creationId xmlns:a16="http://schemas.microsoft.com/office/drawing/2014/main" id="{F1697DF9-0EE4-4FFD-8C38-E52622BBC1B1}"/>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dirty="0"/>
              <a:t>Frivillig bildtext datum och årtal</a:t>
            </a:r>
          </a:p>
        </p:txBody>
      </p:sp>
      <p:sp>
        <p:nvSpPr>
          <p:cNvPr id="10" name="Platshållare för text 8">
            <a:extLst>
              <a:ext uri="{FF2B5EF4-FFF2-40B4-BE49-F238E27FC236}">
                <a16:creationId xmlns:a16="http://schemas.microsoft.com/office/drawing/2014/main" id="{85C212FF-BB65-4D26-89D7-1E3EBF11D688}"/>
              </a:ext>
            </a:extLst>
          </p:cNvPr>
          <p:cNvSpPr>
            <a:spLocks noGrp="1"/>
          </p:cNvSpPr>
          <p:nvPr>
            <p:ph type="body" sz="quarter" idx="15" hasCustomPrompt="1"/>
          </p:nvPr>
        </p:nvSpPr>
        <p:spPr>
          <a:xfrm>
            <a:off x="12269" y="2615400"/>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050"/>
            </a:lvl1pPr>
            <a:lvl2pPr algn="r">
              <a:defRPr sz="1050"/>
            </a:lvl2pPr>
            <a:lvl3pPr algn="r">
              <a:defRPr sz="1050"/>
            </a:lvl3pPr>
            <a:lvl4pPr algn="r">
              <a:defRPr sz="1050"/>
            </a:lvl4pPr>
            <a:lvl5pPr algn="r">
              <a:defRPr sz="1050"/>
            </a:lvl5pPr>
          </a:lstStyle>
          <a:p>
            <a:pPr lvl="0"/>
            <a:r>
              <a:rPr lang="sv-SE" dirty="0"/>
              <a:t>Frivillig bildtext datum och årtal</a:t>
            </a:r>
          </a:p>
        </p:txBody>
      </p:sp>
    </p:spTree>
    <p:extLst>
      <p:ext uri="{BB962C8B-B14F-4D97-AF65-F5344CB8AC3E}">
        <p14:creationId xmlns:p14="http://schemas.microsoft.com/office/powerpoint/2010/main" val="2483553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dirty="0"/>
              <a:t>Skriv avslutningsfras här</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20596" y="6453763"/>
            <a:ext cx="1867855" cy="338648"/>
          </a:xfrm>
        </p:spPr>
        <p:txBody>
          <a:bodyPr/>
          <a:lstStyle>
            <a:lvl1pPr algn="l">
              <a:defRPr sz="1250">
                <a:solidFill>
                  <a:schemeClr val="bg1"/>
                </a:solidFill>
              </a:defRPr>
            </a:lvl1pPr>
          </a:lstStyle>
          <a:p>
            <a:fld id="{417130F1-CFAE-4F3E-8DBA-15451F694089}" type="datetimeFigureOut">
              <a:rPr lang="en-GB" smtClean="0"/>
              <a:t>10/10/2022</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976843" y="6468408"/>
            <a:ext cx="8345833" cy="338647"/>
          </a:xfrm>
        </p:spPr>
        <p:txBody>
          <a:bodyPr/>
          <a:lstStyle>
            <a:lvl1pPr algn="l">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194888990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dirty="0"/>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a:t>
            </a:r>
            <a:r>
              <a:rPr lang="sv-SE" dirty="0" err="1"/>
              <a:t>ev</a:t>
            </a:r>
            <a:r>
              <a:rPr lang="sv-SE" dirty="0"/>
              <a:t> titel</a:t>
            </a:r>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
        <p:nvSpPr>
          <p:cNvPr id="11" name="Rektangel 10">
            <a:extLst>
              <a:ext uri="{FF2B5EF4-FFF2-40B4-BE49-F238E27FC236}">
                <a16:creationId xmlns:a16="http://schemas.microsoft.com/office/drawing/2014/main" id="{F7AB9355-9EF5-4F03-945B-17F94D1EF758}"/>
              </a:ext>
            </a:extLst>
          </p:cNvPr>
          <p:cNvSpPr/>
          <p:nvPr/>
        </p:nvSpPr>
        <p:spPr>
          <a:xfrm>
            <a:off x="9540910" y="6051068"/>
            <a:ext cx="2684794" cy="806932"/>
          </a:xfrm>
          <a:prstGeom prst="rect">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dirty="0"/>
          </a:p>
        </p:txBody>
      </p:sp>
      <p:graphicFrame>
        <p:nvGraphicFramePr>
          <p:cNvPr id="12" name="Objekt 11">
            <a:extLst>
              <a:ext uri="{FF2B5EF4-FFF2-40B4-BE49-F238E27FC236}">
                <a16:creationId xmlns:a16="http://schemas.microsoft.com/office/drawing/2014/main" id="{1FC5B6FA-3EC4-4D15-847A-780DE4098CE7}"/>
              </a:ext>
            </a:extLst>
          </p:cNvPr>
          <p:cNvGraphicFramePr>
            <a:graphicFrameLocks noChangeAspect="1"/>
          </p:cNvGraphicFramePr>
          <p:nvPr>
            <p:extLst>
              <p:ext uri="{D42A27DB-BD31-4B8C-83A1-F6EECF244321}">
                <p14:modId xmlns:p14="http://schemas.microsoft.com/office/powerpoint/2010/main" val="4155489011"/>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 imgW="4876659" imgH="1104633" progId="Acrobat.Document.DC">
                  <p:embed/>
                </p:oleObj>
              </mc:Choice>
              <mc:Fallback>
                <p:oleObj name="Acrobat Document" r:id="rId2" imgW="4876659" imgH="1104633" progId="Acrobat.Document.DC">
                  <p:embed/>
                  <p:pic>
                    <p:nvPicPr>
                      <p:cNvPr id="12" name="Objekt 11">
                        <a:extLst>
                          <a:ext uri="{FF2B5EF4-FFF2-40B4-BE49-F238E27FC236}">
                            <a16:creationId xmlns:a16="http://schemas.microsoft.com/office/drawing/2014/main" id="{1FC5B6FA-3EC4-4D15-847A-780DE4098CE7}"/>
                          </a:ext>
                        </a:extLst>
                      </p:cNvPr>
                      <p:cNvPicPr/>
                      <p:nvPr/>
                    </p:nvPicPr>
                    <p:blipFill>
                      <a:blip r:embed="rId3"/>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307409069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_Rubrikbild Röda korset">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dirty="0"/>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Namn, </a:t>
            </a:r>
            <a:r>
              <a:rPr lang="sv-SE" dirty="0" err="1"/>
              <a:t>ev</a:t>
            </a:r>
            <a:r>
              <a:rPr lang="sv-SE" dirty="0"/>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10202383" y="126522"/>
            <a:ext cx="1867855" cy="338648"/>
          </a:xfrm>
        </p:spPr>
        <p:txBody>
          <a:bodyPr/>
          <a:lstStyle>
            <a:lvl1pPr algn="ctr">
              <a:defRPr sz="1250">
                <a:solidFill>
                  <a:schemeClr val="bg1"/>
                </a:solidFill>
              </a:defRPr>
            </a:lvl1pPr>
          </a:lstStyle>
          <a:p>
            <a:fld id="{417130F1-CFAE-4F3E-8DBA-15451F694089}" type="datetimeFigureOut">
              <a:rPr lang="en-GB" smtClean="0"/>
              <a:t>10/10/2022</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563825" y="105170"/>
            <a:ext cx="9486199" cy="360000"/>
          </a:xfrm>
        </p:spPr>
        <p:txBody>
          <a:bodyPr/>
          <a:lstStyle>
            <a:lvl1pPr algn="ctr">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
        <p:nvSpPr>
          <p:cNvPr id="9" name="Platshållare för text 7">
            <a:extLst>
              <a:ext uri="{FF2B5EF4-FFF2-40B4-BE49-F238E27FC236}">
                <a16:creationId xmlns:a16="http://schemas.microsoft.com/office/drawing/2014/main" id="{58A7A936-BBE4-41FE-9470-0D56E8F771BB}"/>
              </a:ext>
            </a:extLst>
          </p:cNvPr>
          <p:cNvSpPr>
            <a:spLocks noGrp="1"/>
          </p:cNvSpPr>
          <p:nvPr>
            <p:ph type="body" sz="quarter" idx="13" hasCustomPrompt="1"/>
          </p:nvPr>
        </p:nvSpPr>
        <p:spPr>
          <a:xfrm>
            <a:off x="402534" y="6092025"/>
            <a:ext cx="9167812" cy="262314"/>
          </a:xfrm>
        </p:spPr>
        <p:txBody>
          <a:bodyPr/>
          <a:lstStyle>
            <a:lvl1pPr algn="ctr">
              <a:buNone/>
              <a:defRPr sz="1250">
                <a:solidFill>
                  <a:schemeClr val="accent1"/>
                </a:solidFill>
              </a:defRPr>
            </a:lvl1pPr>
          </a:lstStyle>
          <a:p>
            <a:pPr lvl="0"/>
            <a:r>
              <a:rPr lang="sv-SE" sz="1250" dirty="0"/>
              <a:t>Presentation ÅÅÅÅ.MM.DD</a:t>
            </a:r>
            <a:endParaRPr lang="sv-SE" dirty="0"/>
          </a:p>
        </p:txBody>
      </p:sp>
      <p:sp>
        <p:nvSpPr>
          <p:cNvPr id="12" name="Platshållare för text 7">
            <a:extLst>
              <a:ext uri="{FF2B5EF4-FFF2-40B4-BE49-F238E27FC236}">
                <a16:creationId xmlns:a16="http://schemas.microsoft.com/office/drawing/2014/main" id="{6CED2D2E-D243-4321-A9D0-37B7BABDA693}"/>
              </a:ext>
            </a:extLst>
          </p:cNvPr>
          <p:cNvSpPr>
            <a:spLocks noGrp="1"/>
          </p:cNvSpPr>
          <p:nvPr>
            <p:ph type="body" sz="quarter" idx="14" hasCustomPrompt="1"/>
          </p:nvPr>
        </p:nvSpPr>
        <p:spPr>
          <a:xfrm>
            <a:off x="402534" y="6490516"/>
            <a:ext cx="9167812" cy="262314"/>
          </a:xfrm>
        </p:spPr>
        <p:txBody>
          <a:bodyPr/>
          <a:lstStyle>
            <a:lvl1pPr algn="ctr">
              <a:buNone/>
              <a:defRPr sz="1250">
                <a:solidFill>
                  <a:schemeClr val="bg1"/>
                </a:solidFill>
              </a:defRPr>
            </a:lvl1pPr>
          </a:lstStyle>
          <a:p>
            <a:pPr lvl="0"/>
            <a:r>
              <a:rPr lang="sv-SE" sz="1250" dirty="0"/>
              <a:t>Förnamn Efternamn, Avdelning</a:t>
            </a:r>
            <a:endParaRPr lang="sv-SE" dirty="0"/>
          </a:p>
        </p:txBody>
      </p:sp>
    </p:spTree>
    <p:extLst>
      <p:ext uri="{BB962C8B-B14F-4D97-AF65-F5344CB8AC3E}">
        <p14:creationId xmlns:p14="http://schemas.microsoft.com/office/powerpoint/2010/main" val="4048071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lvl1pPr marL="360000" indent="-360000">
              <a:buFont typeface="+mj-lt"/>
              <a:buAutoNum type="arabicPeriod"/>
              <a:defRPr/>
            </a:lvl1pPr>
            <a:lvl2pPr marL="720000" indent="-360000">
              <a:defRPr/>
            </a:lvl2pPr>
            <a:lvl3pPr marL="1080000" indent="-360000">
              <a:defRPr/>
            </a:lvl3pPr>
            <a:lvl4pPr marL="1440000" indent="-360000">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13604521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2264000"/>
            <a:ext cx="10080625" cy="2386800"/>
          </a:xfrm>
        </p:spPr>
        <p:txBody>
          <a:bodyPr anchor="ctr" anchorCtr="0">
            <a:normAutofit/>
          </a:bodyPr>
          <a:lstStyle>
            <a:lvl1pPr algn="ctr">
              <a:defRPr sz="5000">
                <a:solidFill>
                  <a:schemeClr val="bg1"/>
                </a:solidFill>
              </a:defRPr>
            </a:lvl1pPr>
          </a:lstStyle>
          <a:p>
            <a:r>
              <a:rPr lang="sv-SE" dirty="0"/>
              <a:t>Avsnittsrubrik</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5008294"/>
            <a:ext cx="10080625" cy="744003"/>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Skriv text här eller lämna blankt</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bg1"/>
                </a:solidFill>
              </a:defRPr>
            </a:lvl1pPr>
          </a:lstStyle>
          <a:p>
            <a:fld id="{417130F1-CFAE-4F3E-8DBA-15451F694089}" type="datetimeFigureOut">
              <a:rPr lang="en-GB" smtClean="0"/>
              <a:t>10/10/2022</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458561" cy="365125"/>
          </a:xfrm>
        </p:spPr>
        <p:txBody>
          <a:bodyPr/>
          <a:lstStyle>
            <a:lvl1pPr>
              <a:defRPr>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317915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1278975"/>
            <a:ext cx="10080625" cy="3193866"/>
          </a:xfrm>
        </p:spPr>
        <p:txBody>
          <a:bodyPr anchor="ctr" anchorCtr="0">
            <a:normAutofit/>
          </a:bodyPr>
          <a:lstStyle>
            <a:lvl1pPr algn="ctr">
              <a:defRPr sz="3500">
                <a:solidFill>
                  <a:schemeClr val="tx1"/>
                </a:solidFill>
              </a:defRPr>
            </a:lvl1pPr>
          </a:lstStyle>
          <a:p>
            <a:r>
              <a:rPr lang="sv-SE" dirty="0"/>
              <a:t>Citat</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4601894"/>
            <a:ext cx="10080625" cy="1246281"/>
          </a:xfrm>
        </p:spPr>
        <p:txBody>
          <a:bodyPr/>
          <a:lstStyle>
            <a:lvl1pPr marL="0" indent="0" algn="ctr">
              <a:buNone/>
              <a:defRPr sz="1500" b="1">
                <a:solidFill>
                  <a:schemeClr val="tx1"/>
                </a:solidFill>
              </a:defRPr>
            </a:lvl1pPr>
            <a:lvl2pPr marL="0" indent="0" algn="ctr">
              <a:buNone/>
              <a:defRPr sz="15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Namn</a:t>
            </a:r>
          </a:p>
          <a:p>
            <a:pPr lvl="1"/>
            <a:r>
              <a:rPr lang="sv-SE" dirty="0"/>
              <a:t>Titel</a:t>
            </a:r>
            <a:br>
              <a:rPr lang="sv-SE" dirty="0"/>
            </a:br>
            <a:r>
              <a:rPr lang="sv-SE" dirty="0"/>
              <a:t>Datum</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327933" cy="365125"/>
          </a:xfrm>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tx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11671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B6569-B60F-4441-9EE5-6A0BFD6A4ED6}"/>
              </a:ext>
            </a:extLst>
          </p:cNvPr>
          <p:cNvSpPr>
            <a:spLocks noGrp="1"/>
          </p:cNvSpPr>
          <p:nvPr>
            <p:ph type="title"/>
          </p:nvPr>
        </p:nvSpPr>
        <p:spPr>
          <a:xfrm>
            <a:off x="942975" y="271200"/>
            <a:ext cx="10304744" cy="1325563"/>
          </a:xfrm>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10D44710-A50F-4B2C-A56C-1BE478C88A0C}"/>
              </a:ext>
            </a:extLst>
          </p:cNvPr>
          <p:cNvSpPr>
            <a:spLocks noGrp="1"/>
          </p:cNvSpPr>
          <p:nvPr>
            <p:ph sz="half" idx="1"/>
          </p:nvPr>
        </p:nvSpPr>
        <p:spPr>
          <a:xfrm>
            <a:off x="942975" y="1802962"/>
            <a:ext cx="3960000" cy="4254938"/>
          </a:xfrm>
        </p:spPr>
        <p:txBody>
          <a:bodyPr>
            <a:normAutofit/>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7528DA3B-9D14-4E86-AB67-2A587A1D7DBE}"/>
              </a:ext>
            </a:extLst>
          </p:cNvPr>
          <p:cNvSpPr>
            <a:spLocks noGrp="1"/>
          </p:cNvSpPr>
          <p:nvPr>
            <p:ph sz="half" idx="2"/>
          </p:nvPr>
        </p:nvSpPr>
        <p:spPr>
          <a:xfrm>
            <a:off x="5508831" y="1795696"/>
            <a:ext cx="3960000" cy="4254937"/>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43A583F5-71B0-4CC6-AD22-244EA23E13C6}"/>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6" name="Platshållare för sidfot 5">
            <a:extLst>
              <a:ext uri="{FF2B5EF4-FFF2-40B4-BE49-F238E27FC236}">
                <a16:creationId xmlns:a16="http://schemas.microsoft.com/office/drawing/2014/main" id="{4F219E4C-B4B0-4100-B003-053F7FBF971E}"/>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4AD4C9EE-EDF9-4F72-931C-67B0495EFDF4}"/>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8663434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vå delar med ingres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1"/>
            <a:ext cx="7594969" cy="905313"/>
          </a:xfrm>
        </p:spPr>
        <p:txBody>
          <a:bodyPr anchor="t" anchorCtr="0">
            <a:noAutofit/>
          </a:bodyPr>
          <a:lstStyle>
            <a:lvl1pPr marL="0" indent="0">
              <a:buNone/>
              <a:defRPr sz="225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924174"/>
            <a:ext cx="3960000" cy="3133725"/>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914472"/>
            <a:ext cx="3960000" cy="314342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145016482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2"/>
            <a:ext cx="3960000" cy="617460"/>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724504"/>
            <a:ext cx="3960000" cy="3333396"/>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730451"/>
            <a:ext cx="3960000" cy="3327449"/>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5507511" y="1800302"/>
            <a:ext cx="3960000" cy="617461"/>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a:t>
            </a:r>
          </a:p>
        </p:txBody>
      </p:sp>
    </p:spTree>
    <p:extLst>
      <p:ext uri="{BB962C8B-B14F-4D97-AF65-F5344CB8AC3E}">
        <p14:creationId xmlns:p14="http://schemas.microsoft.com/office/powerpoint/2010/main" val="1625434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Jämförelse tre dela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42975"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4582800"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10/10/2022</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4582800"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a:t>
            </a:r>
          </a:p>
        </p:txBody>
      </p:sp>
      <p:sp>
        <p:nvSpPr>
          <p:cNvPr id="11" name="Platshållare för innehåll 5">
            <a:extLst>
              <a:ext uri="{FF2B5EF4-FFF2-40B4-BE49-F238E27FC236}">
                <a16:creationId xmlns:a16="http://schemas.microsoft.com/office/drawing/2014/main" id="{3EC896FE-0F44-4976-AC84-C05986ED0EC0}"/>
              </a:ext>
            </a:extLst>
          </p:cNvPr>
          <p:cNvSpPr>
            <a:spLocks noGrp="1"/>
          </p:cNvSpPr>
          <p:nvPr>
            <p:ph sz="quarter" idx="14"/>
          </p:nvPr>
        </p:nvSpPr>
        <p:spPr>
          <a:xfrm>
            <a:off x="8212264"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text 2">
            <a:extLst>
              <a:ext uri="{FF2B5EF4-FFF2-40B4-BE49-F238E27FC236}">
                <a16:creationId xmlns:a16="http://schemas.microsoft.com/office/drawing/2014/main" id="{5E75B965-F5AB-4DD3-8E07-8424EDD7511D}"/>
              </a:ext>
            </a:extLst>
          </p:cNvPr>
          <p:cNvSpPr>
            <a:spLocks noGrp="1"/>
          </p:cNvSpPr>
          <p:nvPr>
            <p:ph type="body" idx="15" hasCustomPrompt="1"/>
          </p:nvPr>
        </p:nvSpPr>
        <p:spPr>
          <a:xfrm>
            <a:off x="8212264"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Rubrik</a:t>
            </a:r>
          </a:p>
        </p:txBody>
      </p:sp>
    </p:spTree>
    <p:extLst>
      <p:ext uri="{BB962C8B-B14F-4D97-AF65-F5344CB8AC3E}">
        <p14:creationId xmlns:p14="http://schemas.microsoft.com/office/powerpoint/2010/main" val="415643221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9973F0-AD06-4B4B-9740-8506B3727871}"/>
              </a:ext>
            </a:extLst>
          </p:cNvPr>
          <p:cNvSpPr>
            <a:spLocks noGrp="1"/>
          </p:cNvSpPr>
          <p:nvPr>
            <p:ph type="title"/>
          </p:nvPr>
        </p:nvSpPr>
        <p:spPr>
          <a:xfrm>
            <a:off x="942975" y="271200"/>
            <a:ext cx="10304744" cy="1325563"/>
          </a:xfrm>
          <a:prstGeom prst="rect">
            <a:avLst/>
          </a:prstGeom>
        </p:spPr>
        <p:txBody>
          <a:bodyPr vert="horz" lIns="91440" tIns="45720" rIns="91440" bIns="4572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7F24BEE8-7462-4A31-B9F4-DB84347E27E0}"/>
              </a:ext>
            </a:extLst>
          </p:cNvPr>
          <p:cNvSpPr>
            <a:spLocks noGrp="1"/>
          </p:cNvSpPr>
          <p:nvPr>
            <p:ph type="body" idx="1"/>
          </p:nvPr>
        </p:nvSpPr>
        <p:spPr>
          <a:xfrm>
            <a:off x="942975" y="1802962"/>
            <a:ext cx="10304744" cy="42549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3E1930D9-D939-4946-BBE3-16BF6093DA1F}"/>
              </a:ext>
            </a:extLst>
          </p:cNvPr>
          <p:cNvSpPr>
            <a:spLocks noGrp="1"/>
          </p:cNvSpPr>
          <p:nvPr>
            <p:ph type="dt" sz="half" idx="2"/>
          </p:nvPr>
        </p:nvSpPr>
        <p:spPr>
          <a:xfrm>
            <a:off x="20596" y="6453763"/>
            <a:ext cx="922379" cy="230884"/>
          </a:xfrm>
          <a:prstGeom prst="rect">
            <a:avLst/>
          </a:prstGeom>
        </p:spPr>
        <p:txBody>
          <a:bodyPr vert="horz" lIns="91440" tIns="45720" rIns="91440" bIns="45720" rtlCol="0" anchor="ctr"/>
          <a:lstStyle>
            <a:lvl1pPr algn="l">
              <a:defRPr sz="1000">
                <a:solidFill>
                  <a:schemeClr val="tx1"/>
                </a:solidFill>
              </a:defRPr>
            </a:lvl1pPr>
          </a:lstStyle>
          <a:p>
            <a:fld id="{417130F1-CFAE-4F3E-8DBA-15451F694089}" type="datetimeFigureOut">
              <a:rPr lang="en-GB" smtClean="0"/>
              <a:t>10/10/2022</a:t>
            </a:fld>
            <a:endParaRPr lang="en-GB"/>
          </a:p>
        </p:txBody>
      </p:sp>
      <p:sp>
        <p:nvSpPr>
          <p:cNvPr id="6" name="Platshållare för bildnummer 5">
            <a:extLst>
              <a:ext uri="{FF2B5EF4-FFF2-40B4-BE49-F238E27FC236}">
                <a16:creationId xmlns:a16="http://schemas.microsoft.com/office/drawing/2014/main" id="{99401577-0F42-42F8-9BA8-73102A53778F}"/>
              </a:ext>
            </a:extLst>
          </p:cNvPr>
          <p:cNvSpPr>
            <a:spLocks noGrp="1"/>
          </p:cNvSpPr>
          <p:nvPr>
            <p:ph type="sldNum" sz="quarter" idx="4"/>
          </p:nvPr>
        </p:nvSpPr>
        <p:spPr>
          <a:xfrm>
            <a:off x="45669" y="72806"/>
            <a:ext cx="477151" cy="338648"/>
          </a:xfrm>
          <a:prstGeom prst="rect">
            <a:avLst/>
          </a:prstGeom>
        </p:spPr>
        <p:txBody>
          <a:bodyPr vert="horz" lIns="91440" tIns="45720" rIns="91440" bIns="45720" rtlCol="0" anchor="ctr"/>
          <a:lstStyle>
            <a:lvl1pPr algn="l">
              <a:defRPr sz="1000">
                <a:solidFill>
                  <a:schemeClr val="tx1"/>
                </a:solidFill>
              </a:defRPr>
            </a:lvl1pPr>
          </a:lstStyle>
          <a:p>
            <a:fld id="{0CBCBD9C-3C31-42D4-A78B-497858E3EA19}" type="slidenum">
              <a:rPr lang="en-GB" smtClean="0"/>
              <a:t>‹#›</a:t>
            </a:fld>
            <a:endParaRPr lang="en-GB"/>
          </a:p>
        </p:txBody>
      </p:sp>
      <p:sp>
        <p:nvSpPr>
          <p:cNvPr id="5" name="Platshållare för sidfot 4">
            <a:extLst>
              <a:ext uri="{FF2B5EF4-FFF2-40B4-BE49-F238E27FC236}">
                <a16:creationId xmlns:a16="http://schemas.microsoft.com/office/drawing/2014/main" id="{3FF12FEC-95B7-429F-BE0E-75829CD3BE39}"/>
              </a:ext>
            </a:extLst>
          </p:cNvPr>
          <p:cNvSpPr>
            <a:spLocks noGrp="1"/>
          </p:cNvSpPr>
          <p:nvPr>
            <p:ph type="ftr" sz="quarter" idx="3"/>
          </p:nvPr>
        </p:nvSpPr>
        <p:spPr>
          <a:xfrm>
            <a:off x="976843" y="6394838"/>
            <a:ext cx="8116915" cy="373824"/>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8" name="Rektangel 7">
            <a:extLst>
              <a:ext uri="{FF2B5EF4-FFF2-40B4-BE49-F238E27FC236}">
                <a16:creationId xmlns:a16="http://schemas.microsoft.com/office/drawing/2014/main" id="{C9A2912A-E618-4491-966A-F50AC37D0AB8}"/>
              </a:ext>
            </a:extLst>
          </p:cNvPr>
          <p:cNvSpPr/>
          <p:nvPr/>
        </p:nvSpPr>
        <p:spPr>
          <a:xfrm>
            <a:off x="9540910" y="6051068"/>
            <a:ext cx="2684794" cy="806932"/>
          </a:xfrm>
          <a:prstGeom prst="rect">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dirty="0"/>
          </a:p>
        </p:txBody>
      </p:sp>
      <p:graphicFrame>
        <p:nvGraphicFramePr>
          <p:cNvPr id="9" name="Objekt 8">
            <a:extLst>
              <a:ext uri="{FF2B5EF4-FFF2-40B4-BE49-F238E27FC236}">
                <a16:creationId xmlns:a16="http://schemas.microsoft.com/office/drawing/2014/main" id="{1359FE27-3F22-40EC-A2C8-C8F57870CB1B}"/>
              </a:ext>
            </a:extLst>
          </p:cNvPr>
          <p:cNvGraphicFramePr>
            <a:graphicFrameLocks noChangeAspect="1"/>
          </p:cNvGraphicFramePr>
          <p:nvPr>
            <p:extLst>
              <p:ext uri="{D42A27DB-BD31-4B8C-83A1-F6EECF244321}">
                <p14:modId xmlns:p14="http://schemas.microsoft.com/office/powerpoint/2010/main" val="3245524279"/>
              </p:ext>
            </p:extLst>
          </p:nvPr>
        </p:nvGraphicFramePr>
        <p:xfrm>
          <a:off x="9765286" y="6201232"/>
          <a:ext cx="2236042" cy="506604"/>
        </p:xfrm>
        <a:graphic>
          <a:graphicData uri="http://schemas.openxmlformats.org/presentationml/2006/ole">
            <mc:AlternateContent xmlns:mc="http://schemas.openxmlformats.org/markup-compatibility/2006">
              <mc:Choice xmlns:v="urn:schemas-microsoft-com:vml" Requires="v">
                <p:oleObj name="Acrobat Document" r:id="rId25" imgW="4876659" imgH="1104633" progId="Acrobat.Document.DC">
                  <p:embed/>
                </p:oleObj>
              </mc:Choice>
              <mc:Fallback>
                <p:oleObj name="Acrobat Document" r:id="rId25" imgW="4876659" imgH="1104633" progId="Acrobat.Document.DC">
                  <p:embed/>
                  <p:pic>
                    <p:nvPicPr>
                      <p:cNvPr id="9" name="Objekt 8">
                        <a:extLst>
                          <a:ext uri="{FF2B5EF4-FFF2-40B4-BE49-F238E27FC236}">
                            <a16:creationId xmlns:a16="http://schemas.microsoft.com/office/drawing/2014/main" id="{1359FE27-3F22-40EC-A2C8-C8F57870CB1B}"/>
                          </a:ext>
                        </a:extLst>
                      </p:cNvPr>
                      <p:cNvPicPr/>
                      <p:nvPr/>
                    </p:nvPicPr>
                    <p:blipFill>
                      <a:blip r:embed="rId26"/>
                      <a:stretch>
                        <a:fillRect/>
                      </a:stretch>
                    </p:blipFill>
                    <p:spPr>
                      <a:xfrm>
                        <a:off x="9765286" y="6201232"/>
                        <a:ext cx="2236042" cy="506604"/>
                      </a:xfrm>
                      <a:prstGeom prst="rect">
                        <a:avLst/>
                      </a:prstGeom>
                    </p:spPr>
                  </p:pic>
                </p:oleObj>
              </mc:Fallback>
            </mc:AlternateContent>
          </a:graphicData>
        </a:graphic>
      </p:graphicFrame>
    </p:spTree>
    <p:extLst>
      <p:ext uri="{BB962C8B-B14F-4D97-AF65-F5344CB8AC3E}">
        <p14:creationId xmlns:p14="http://schemas.microsoft.com/office/powerpoint/2010/main" val="18238873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himmel, utomhus, gräs&#10;&#10;Automatiskt genererad beskrivning">
            <a:extLst>
              <a:ext uri="{FF2B5EF4-FFF2-40B4-BE49-F238E27FC236}">
                <a16:creationId xmlns:a16="http://schemas.microsoft.com/office/drawing/2014/main" id="{8706D9F4-FD9B-4877-8263-B72C2D8ADED5}"/>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9" name="Rektangel 8">
            <a:extLst>
              <a:ext uri="{FF2B5EF4-FFF2-40B4-BE49-F238E27FC236}">
                <a16:creationId xmlns:a16="http://schemas.microsoft.com/office/drawing/2014/main" id="{1F566B7E-5DC9-48F0-9127-FFE3CCBBEACA}"/>
              </a:ext>
            </a:extLst>
          </p:cNvPr>
          <p:cNvSpPr/>
          <p:nvPr/>
        </p:nvSpPr>
        <p:spPr>
          <a:xfrm>
            <a:off x="0" y="0"/>
            <a:ext cx="12192000" cy="6858000"/>
          </a:xfrm>
          <a:prstGeom prst="rect">
            <a:avLst/>
          </a:prstGeom>
          <a:solidFill>
            <a:schemeClr val="accent1">
              <a:alpha val="5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270161AE-A660-0EE4-ADE1-81FF62E852DB}"/>
              </a:ext>
            </a:extLst>
          </p:cNvPr>
          <p:cNvSpPr txBox="1"/>
          <p:nvPr/>
        </p:nvSpPr>
        <p:spPr>
          <a:xfrm>
            <a:off x="0" y="1833156"/>
            <a:ext cx="12192000" cy="2539157"/>
          </a:xfrm>
          <a:prstGeom prst="rect">
            <a:avLst/>
          </a:prstGeom>
          <a:noFill/>
        </p:spPr>
        <p:txBody>
          <a:bodyPr wrap="square">
            <a:spAutoFit/>
          </a:bodyPr>
          <a:lstStyle/>
          <a:p>
            <a:pPr algn="ctr"/>
            <a:r>
              <a:rPr kumimoji="0" lang="sv-SE" sz="5000" b="1" i="0" u="none" strike="noStrike" kern="1200" cap="none" spc="0" normalizeH="0" baseline="0" noProof="0" dirty="0">
                <a:ln>
                  <a:noFill/>
                </a:ln>
                <a:solidFill>
                  <a:prstClr val="white"/>
                </a:solidFill>
                <a:effectLst/>
                <a:uLnTx/>
                <a:uFillTx/>
                <a:latin typeface="+mj-lt"/>
                <a:ea typeface="+mj-ea"/>
                <a:cs typeface="+mj-cs"/>
              </a:rPr>
              <a:t>Infoträff</a:t>
            </a:r>
          </a:p>
          <a:p>
            <a:pPr algn="ctr"/>
            <a:r>
              <a:rPr kumimoji="0" lang="sv-SE" sz="600" b="1" i="0" u="none" strike="noStrike" kern="1200" cap="none" spc="0" normalizeH="0" baseline="0" noProof="0" dirty="0">
                <a:ln>
                  <a:noFill/>
                </a:ln>
                <a:solidFill>
                  <a:prstClr val="white"/>
                </a:solidFill>
                <a:effectLst/>
                <a:uLnTx/>
                <a:uFillTx/>
                <a:latin typeface="+mj-lt"/>
                <a:ea typeface="+mj-ea"/>
                <a:cs typeface="+mj-cs"/>
              </a:rPr>
              <a:t>-</a:t>
            </a:r>
            <a:br>
              <a:rPr kumimoji="0" lang="sv-SE" sz="5000" b="1" i="0" u="none" strike="noStrike" kern="1200" cap="none" spc="0" normalizeH="0" baseline="0" noProof="0" dirty="0">
                <a:ln>
                  <a:noFill/>
                </a:ln>
                <a:solidFill>
                  <a:prstClr val="white"/>
                </a:solidFill>
                <a:effectLst/>
                <a:uLnTx/>
                <a:uFillTx/>
                <a:latin typeface="+mj-lt"/>
                <a:ea typeface="+mj-ea"/>
                <a:cs typeface="+mj-cs"/>
              </a:rPr>
            </a:br>
            <a:r>
              <a:rPr kumimoji="0" lang="sv-SE" sz="5000" b="1" i="0" u="none" strike="noStrike" kern="1200" cap="none" spc="0" normalizeH="0" baseline="0" noProof="0" dirty="0">
                <a:ln>
                  <a:noFill/>
                </a:ln>
                <a:solidFill>
                  <a:prstClr val="white"/>
                </a:solidFill>
                <a:effectLst/>
                <a:uLnTx/>
                <a:uFillTx/>
                <a:latin typeface="+mj-lt"/>
                <a:ea typeface="+mj-ea"/>
                <a:cs typeface="+mj-cs"/>
              </a:rPr>
              <a:t>Röda Korsets Ungdomsförbund (Lokalföreningsnamn)</a:t>
            </a:r>
            <a:endParaRPr lang="sv-SE" dirty="0">
              <a:latin typeface="+mj-lt"/>
            </a:endParaRPr>
          </a:p>
        </p:txBody>
      </p:sp>
      <p:pic>
        <p:nvPicPr>
          <p:cNvPr id="11" name="Bildobjekt 10">
            <a:extLst>
              <a:ext uri="{FF2B5EF4-FFF2-40B4-BE49-F238E27FC236}">
                <a16:creationId xmlns:a16="http://schemas.microsoft.com/office/drawing/2014/main" id="{EB6F13BC-52F3-E0B9-841E-6D802F0FC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777" y="6066969"/>
            <a:ext cx="2490223" cy="791029"/>
          </a:xfrm>
          <a:prstGeom prst="rect">
            <a:avLst/>
          </a:prstGeom>
        </p:spPr>
      </p:pic>
      <p:sp>
        <p:nvSpPr>
          <p:cNvPr id="12" name="Rektangel 11">
            <a:extLst>
              <a:ext uri="{FF2B5EF4-FFF2-40B4-BE49-F238E27FC236}">
                <a16:creationId xmlns:a16="http://schemas.microsoft.com/office/drawing/2014/main" id="{C87DCDB9-EDEC-0BC8-C6C7-2DF2FF286C4B}"/>
              </a:ext>
            </a:extLst>
          </p:cNvPr>
          <p:cNvSpPr/>
          <p:nvPr/>
        </p:nvSpPr>
        <p:spPr>
          <a:xfrm>
            <a:off x="-4369" y="6066969"/>
            <a:ext cx="9729394" cy="791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koppling 13">
            <a:extLst>
              <a:ext uri="{FF2B5EF4-FFF2-40B4-BE49-F238E27FC236}">
                <a16:creationId xmlns:a16="http://schemas.microsoft.com/office/drawing/2014/main" id="{8CC60CBB-2EB3-0712-8BF7-3C9B434DFDFB}"/>
              </a:ext>
            </a:extLst>
          </p:cNvPr>
          <p:cNvCxnSpPr>
            <a:cxnSpLocks/>
          </p:cNvCxnSpPr>
          <p:nvPr/>
        </p:nvCxnSpPr>
        <p:spPr>
          <a:xfrm>
            <a:off x="4733925" y="2695575"/>
            <a:ext cx="272415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07232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50CA8EA-8651-4153-BF23-A54E61BAFE98}"/>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EBE874A6-3C9D-A223-8909-A6BD0AD6140D}"/>
              </a:ext>
            </a:extLst>
          </p:cNvPr>
          <p:cNvSpPr txBox="1"/>
          <p:nvPr/>
        </p:nvSpPr>
        <p:spPr>
          <a:xfrm>
            <a:off x="580231" y="803859"/>
            <a:ext cx="4935538" cy="1323439"/>
          </a:xfrm>
          <a:prstGeom prst="rect">
            <a:avLst/>
          </a:prstGeom>
          <a:noFill/>
        </p:spPr>
        <p:txBody>
          <a:bodyPr wrap="square">
            <a:spAutoFit/>
          </a:bodyPr>
          <a:lstStyle/>
          <a:p>
            <a:r>
              <a:rPr kumimoji="0" lang="sv-SE" sz="4000" b="1" i="0" u="none" strike="noStrike" kern="1200" cap="none" spc="0" normalizeH="0" baseline="0" noProof="0" dirty="0">
                <a:ln>
                  <a:noFill/>
                </a:ln>
                <a:solidFill>
                  <a:schemeClr val="bg1"/>
                </a:solidFill>
                <a:effectLst/>
                <a:uLnTx/>
                <a:uFillTx/>
                <a:latin typeface="+mj-lt"/>
                <a:ea typeface="+mj-ea"/>
                <a:cs typeface="+mj-cs"/>
              </a:rPr>
              <a:t>Var finns RKUF och hur många är vi?</a:t>
            </a:r>
          </a:p>
        </p:txBody>
      </p:sp>
      <p:grpSp>
        <p:nvGrpSpPr>
          <p:cNvPr id="2" name="Grupp 1">
            <a:extLst>
              <a:ext uri="{FF2B5EF4-FFF2-40B4-BE49-F238E27FC236}">
                <a16:creationId xmlns:a16="http://schemas.microsoft.com/office/drawing/2014/main" id="{06CC0AA9-D939-981A-F9A8-6F114E8A253B}"/>
              </a:ext>
            </a:extLst>
          </p:cNvPr>
          <p:cNvGrpSpPr/>
          <p:nvPr/>
        </p:nvGrpSpPr>
        <p:grpSpPr>
          <a:xfrm>
            <a:off x="7475810" y="84004"/>
            <a:ext cx="3192190" cy="6815757"/>
            <a:chOff x="13123" y="133998"/>
            <a:chExt cx="3086457" cy="6590003"/>
          </a:xfrm>
        </p:grpSpPr>
        <p:pic>
          <p:nvPicPr>
            <p:cNvPr id="3" name="Bildobjekt 2">
              <a:extLst>
                <a:ext uri="{FF2B5EF4-FFF2-40B4-BE49-F238E27FC236}">
                  <a16:creationId xmlns:a16="http://schemas.microsoft.com/office/drawing/2014/main" id="{7729CBAF-9667-6609-F017-2B55703F7BCF}"/>
                </a:ext>
              </a:extLst>
            </p:cNvPr>
            <p:cNvPicPr>
              <a:picLocks noChangeAspect="1"/>
            </p:cNvPicPr>
            <p:nvPr/>
          </p:nvPicPr>
          <p:blipFill>
            <a:blip r:embed="rId3">
              <a:duotone>
                <a:prstClr val="black"/>
                <a:srgbClr val="FE0003">
                  <a:tint val="45000"/>
                  <a:satMod val="400000"/>
                </a:srgbClr>
              </a:duotone>
              <a:alphaModFix/>
              <a:extLst>
                <a:ext uri="{BEBA8EAE-BF5A-486C-A8C5-ECC9F3942E4B}">
                  <a14:imgProps xmlns:a14="http://schemas.microsoft.com/office/drawing/2010/main">
                    <a14:imgLayer r:embed="rId4">
                      <a14:imgEffect>
                        <a14:backgroundRemoval t="3376" b="94726" l="9910" r="89640">
                          <a14:foregroundMark x1="71622" y1="8017" x2="66216" y2="6751"/>
                          <a14:foregroundMark x1="66667" y1="7595" x2="67117" y2="9494"/>
                          <a14:foregroundMark x1="61712" y1="3376" x2="64865" y2="5063"/>
                          <a14:foregroundMark x1="89640" y1="22574" x2="83333" y2="22574"/>
                          <a14:foregroundMark x1="73423" y1="78270" x2="72523" y2="81013"/>
                          <a14:foregroundMark x1="39640" y1="90928" x2="32432" y2="91139"/>
                          <a14:foregroundMark x1="34234" y1="94726" x2="36486" y2="94093"/>
                        </a14:backgroundRemoval>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13123" y="133998"/>
              <a:ext cx="3086457" cy="6590003"/>
            </a:xfrm>
            <a:prstGeom prst="rect">
              <a:avLst/>
            </a:prstGeom>
          </p:spPr>
        </p:pic>
        <p:sp>
          <p:nvSpPr>
            <p:cNvPr id="4" name="Tår 3">
              <a:extLst>
                <a:ext uri="{FF2B5EF4-FFF2-40B4-BE49-F238E27FC236}">
                  <a16:creationId xmlns:a16="http://schemas.microsoft.com/office/drawing/2014/main" id="{23983BB3-2A0C-5576-3695-08B3B0B088FD}"/>
                </a:ext>
              </a:extLst>
            </p:cNvPr>
            <p:cNvSpPr/>
            <p:nvPr/>
          </p:nvSpPr>
          <p:spPr>
            <a:xfrm rot="8074986">
              <a:off x="1348498" y="5617026"/>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år 5">
              <a:extLst>
                <a:ext uri="{FF2B5EF4-FFF2-40B4-BE49-F238E27FC236}">
                  <a16:creationId xmlns:a16="http://schemas.microsoft.com/office/drawing/2014/main" id="{6E4DE246-20C5-2FF2-2DD8-05DB1026CC21}"/>
                </a:ext>
              </a:extLst>
            </p:cNvPr>
            <p:cNvSpPr/>
            <p:nvPr/>
          </p:nvSpPr>
          <p:spPr>
            <a:xfrm rot="8074986">
              <a:off x="1459696" y="4948169"/>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år 7">
              <a:extLst>
                <a:ext uri="{FF2B5EF4-FFF2-40B4-BE49-F238E27FC236}">
                  <a16:creationId xmlns:a16="http://schemas.microsoft.com/office/drawing/2014/main" id="{98333AA0-FB02-FA09-BB4B-1EF0CE76ED98}"/>
                </a:ext>
              </a:extLst>
            </p:cNvPr>
            <p:cNvSpPr/>
            <p:nvPr/>
          </p:nvSpPr>
          <p:spPr>
            <a:xfrm rot="8074986">
              <a:off x="978384" y="6148533"/>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år 8">
              <a:extLst>
                <a:ext uri="{FF2B5EF4-FFF2-40B4-BE49-F238E27FC236}">
                  <a16:creationId xmlns:a16="http://schemas.microsoft.com/office/drawing/2014/main" id="{DDFA8C02-1FF9-D5C5-7B8A-2918842FF9E0}"/>
                </a:ext>
              </a:extLst>
            </p:cNvPr>
            <p:cNvSpPr/>
            <p:nvPr/>
          </p:nvSpPr>
          <p:spPr>
            <a:xfrm rot="8074986">
              <a:off x="944410" y="5974395"/>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år 9">
              <a:extLst>
                <a:ext uri="{FF2B5EF4-FFF2-40B4-BE49-F238E27FC236}">
                  <a16:creationId xmlns:a16="http://schemas.microsoft.com/office/drawing/2014/main" id="{3F089458-BCA8-E0A4-F429-5DC12378016F}"/>
                </a:ext>
              </a:extLst>
            </p:cNvPr>
            <p:cNvSpPr/>
            <p:nvPr/>
          </p:nvSpPr>
          <p:spPr>
            <a:xfrm rot="8074986">
              <a:off x="979486" y="5736769"/>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år 10">
              <a:extLst>
                <a:ext uri="{FF2B5EF4-FFF2-40B4-BE49-F238E27FC236}">
                  <a16:creationId xmlns:a16="http://schemas.microsoft.com/office/drawing/2014/main" id="{429C79C2-D9B0-F2ED-080E-67ED5E80177B}"/>
                </a:ext>
              </a:extLst>
            </p:cNvPr>
            <p:cNvSpPr/>
            <p:nvPr/>
          </p:nvSpPr>
          <p:spPr>
            <a:xfrm rot="8074986">
              <a:off x="773183" y="5442855"/>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år 11">
              <a:extLst>
                <a:ext uri="{FF2B5EF4-FFF2-40B4-BE49-F238E27FC236}">
                  <a16:creationId xmlns:a16="http://schemas.microsoft.com/office/drawing/2014/main" id="{42092773-D45E-8CE3-0B9A-B73AC6149135}"/>
                </a:ext>
              </a:extLst>
            </p:cNvPr>
            <p:cNvSpPr/>
            <p:nvPr/>
          </p:nvSpPr>
          <p:spPr>
            <a:xfrm rot="8074986">
              <a:off x="1974953" y="4447426"/>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år 12">
              <a:extLst>
                <a:ext uri="{FF2B5EF4-FFF2-40B4-BE49-F238E27FC236}">
                  <a16:creationId xmlns:a16="http://schemas.microsoft.com/office/drawing/2014/main" id="{D129F864-8B3B-2391-8A01-AD69F2CDFC7B}"/>
                </a:ext>
              </a:extLst>
            </p:cNvPr>
            <p:cNvSpPr/>
            <p:nvPr/>
          </p:nvSpPr>
          <p:spPr>
            <a:xfrm rot="8074986">
              <a:off x="1262146" y="4684804"/>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år 13">
              <a:extLst>
                <a:ext uri="{FF2B5EF4-FFF2-40B4-BE49-F238E27FC236}">
                  <a16:creationId xmlns:a16="http://schemas.microsoft.com/office/drawing/2014/main" id="{69C43906-4C2C-6F30-E3DA-46C237DFAEFD}"/>
                </a:ext>
              </a:extLst>
            </p:cNvPr>
            <p:cNvSpPr/>
            <p:nvPr/>
          </p:nvSpPr>
          <p:spPr>
            <a:xfrm rot="8074986">
              <a:off x="912667" y="4609527"/>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år 14">
              <a:extLst>
                <a:ext uri="{FF2B5EF4-FFF2-40B4-BE49-F238E27FC236}">
                  <a16:creationId xmlns:a16="http://schemas.microsoft.com/office/drawing/2014/main" id="{101ED09A-F835-8B76-A204-F538F0EA53DA}"/>
                </a:ext>
              </a:extLst>
            </p:cNvPr>
            <p:cNvSpPr/>
            <p:nvPr/>
          </p:nvSpPr>
          <p:spPr>
            <a:xfrm rot="8074986">
              <a:off x="1870489" y="4315145"/>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år 15">
              <a:extLst>
                <a:ext uri="{FF2B5EF4-FFF2-40B4-BE49-F238E27FC236}">
                  <a16:creationId xmlns:a16="http://schemas.microsoft.com/office/drawing/2014/main" id="{BDD7C4AA-7AF7-C089-5C07-3AFAF9C5ED99}"/>
                </a:ext>
              </a:extLst>
            </p:cNvPr>
            <p:cNvSpPr/>
            <p:nvPr/>
          </p:nvSpPr>
          <p:spPr>
            <a:xfrm rot="8074986">
              <a:off x="1094967" y="2910989"/>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år 16">
              <a:extLst>
                <a:ext uri="{FF2B5EF4-FFF2-40B4-BE49-F238E27FC236}">
                  <a16:creationId xmlns:a16="http://schemas.microsoft.com/office/drawing/2014/main" id="{BC69E53A-8DF8-D268-42A3-D563950BC8AB}"/>
                </a:ext>
              </a:extLst>
            </p:cNvPr>
            <p:cNvSpPr/>
            <p:nvPr/>
          </p:nvSpPr>
          <p:spPr>
            <a:xfrm rot="8074986">
              <a:off x="2087121" y="2580617"/>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år 17">
              <a:extLst>
                <a:ext uri="{FF2B5EF4-FFF2-40B4-BE49-F238E27FC236}">
                  <a16:creationId xmlns:a16="http://schemas.microsoft.com/office/drawing/2014/main" id="{2ABB6A4B-D5D6-DCB7-7FD3-C12392226392}"/>
                </a:ext>
              </a:extLst>
            </p:cNvPr>
            <p:cNvSpPr/>
            <p:nvPr/>
          </p:nvSpPr>
          <p:spPr>
            <a:xfrm rot="8074986">
              <a:off x="2228698" y="2056383"/>
              <a:ext cx="106462" cy="106462"/>
            </a:xfrm>
            <a:prstGeom prst="teardrop">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9" name="textruta 18">
            <a:extLst>
              <a:ext uri="{FF2B5EF4-FFF2-40B4-BE49-F238E27FC236}">
                <a16:creationId xmlns:a16="http://schemas.microsoft.com/office/drawing/2014/main" id="{13249366-DB18-9E80-0E79-84D7F8C5EC25}"/>
              </a:ext>
            </a:extLst>
          </p:cNvPr>
          <p:cNvSpPr txBox="1"/>
          <p:nvPr/>
        </p:nvSpPr>
        <p:spPr>
          <a:xfrm>
            <a:off x="728959" y="2664683"/>
            <a:ext cx="3790486" cy="3375223"/>
          </a:xfrm>
          <a:prstGeom prst="rect">
            <a:avLst/>
          </a:prstGeom>
        </p:spPr>
        <p:txBody>
          <a:bodyPr vert="horz" lIns="91440" tIns="45720" rIns="91440" bIns="45720" rtlCol="0" anchor="t" anchorCtr="0">
            <a:normAutofit/>
          </a:bodyPr>
          <a:lstStyle/>
          <a:p>
            <a:pPr marL="285750" indent="-285750" defTabSz="685800">
              <a:lnSpc>
                <a:spcPct val="150000"/>
              </a:lnSpc>
              <a:spcBef>
                <a:spcPts val="375"/>
              </a:spcBef>
              <a:spcAft>
                <a:spcPts val="450"/>
              </a:spcAft>
              <a:buFont typeface="Arial" panose="020B0604020202020204" pitchFamily="34" charset="0"/>
              <a:buChar char="•"/>
              <a:defRPr/>
            </a:pPr>
            <a:r>
              <a:rPr lang="sv-SE" sz="2800" kern="1200" dirty="0">
                <a:solidFill>
                  <a:schemeClr val="bg1"/>
                </a:solidFill>
                <a:latin typeface="Futura Std Book" panose="020B0502020204020303" pitchFamily="34" charset="0"/>
              </a:rPr>
              <a:t>13 lokalföreningar</a:t>
            </a:r>
          </a:p>
          <a:p>
            <a:pPr marL="285750" indent="-285750" defTabSz="685800">
              <a:lnSpc>
                <a:spcPct val="150000"/>
              </a:lnSpc>
              <a:spcBef>
                <a:spcPts val="375"/>
              </a:spcBef>
              <a:spcAft>
                <a:spcPts val="450"/>
              </a:spcAft>
              <a:buFont typeface="Arial" panose="020B0604020202020204" pitchFamily="34" charset="0"/>
              <a:buChar char="•"/>
              <a:defRPr/>
            </a:pPr>
            <a:r>
              <a:rPr lang="sv-SE" sz="2800" dirty="0">
                <a:solidFill>
                  <a:schemeClr val="bg1"/>
                </a:solidFill>
                <a:latin typeface="Futura Std Book" panose="020B0502020204020303" pitchFamily="34" charset="0"/>
              </a:rPr>
              <a:t>Ca 10 000 Medlemmar</a:t>
            </a:r>
          </a:p>
          <a:p>
            <a:pPr marL="285750" indent="-285750" defTabSz="685800">
              <a:lnSpc>
                <a:spcPct val="150000"/>
              </a:lnSpc>
              <a:spcBef>
                <a:spcPts val="375"/>
              </a:spcBef>
              <a:spcAft>
                <a:spcPts val="450"/>
              </a:spcAft>
              <a:buFont typeface="Arial" panose="020B0604020202020204" pitchFamily="34" charset="0"/>
              <a:buChar char="•"/>
              <a:defRPr/>
            </a:pPr>
            <a:r>
              <a:rPr lang="sv-SE" sz="2800" kern="1200" dirty="0">
                <a:solidFill>
                  <a:schemeClr val="bg1"/>
                </a:solidFill>
                <a:latin typeface="Futura Std Book" panose="020B0502020204020303" pitchFamily="34" charset="0"/>
              </a:rPr>
              <a:t>Ca 700 volontärer </a:t>
            </a:r>
            <a:endParaRPr lang="sv-SE" sz="3600" kern="1200" dirty="0">
              <a:solidFill>
                <a:schemeClr val="bg1"/>
              </a:solidFill>
              <a:latin typeface="Futura Std Book" panose="020B0502020204020303" pitchFamily="34" charset="0"/>
            </a:endParaRPr>
          </a:p>
        </p:txBody>
      </p:sp>
      <p:pic>
        <p:nvPicPr>
          <p:cNvPr id="7" name="Bildobjekt 6">
            <a:extLst>
              <a:ext uri="{FF2B5EF4-FFF2-40B4-BE49-F238E27FC236}">
                <a16:creationId xmlns:a16="http://schemas.microsoft.com/office/drawing/2014/main" id="{7639D395-4F1F-CD45-0CD3-05454ADC3F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777" y="6066969"/>
            <a:ext cx="2490223" cy="791029"/>
          </a:xfrm>
          <a:prstGeom prst="rect">
            <a:avLst/>
          </a:prstGeom>
        </p:spPr>
      </p:pic>
    </p:spTree>
    <p:extLst>
      <p:ext uri="{BB962C8B-B14F-4D97-AF65-F5344CB8AC3E}">
        <p14:creationId xmlns:p14="http://schemas.microsoft.com/office/powerpoint/2010/main" val="2314507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ktangel 46">
            <a:extLst>
              <a:ext uri="{FF2B5EF4-FFF2-40B4-BE49-F238E27FC236}">
                <a16:creationId xmlns:a16="http://schemas.microsoft.com/office/drawing/2014/main" id="{110D3967-BC39-464E-AC12-F6B6D02D4EF1}"/>
              </a:ext>
            </a:extLst>
          </p:cNvPr>
          <p:cNvSpPr/>
          <p:nvPr/>
        </p:nvSpPr>
        <p:spPr>
          <a:xfrm>
            <a:off x="2940013" y="3447712"/>
            <a:ext cx="2559003"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ktangel 44">
            <a:extLst>
              <a:ext uri="{FF2B5EF4-FFF2-40B4-BE49-F238E27FC236}">
                <a16:creationId xmlns:a16="http://schemas.microsoft.com/office/drawing/2014/main" id="{432FFD98-B000-4FB0-989E-51E9795655A1}"/>
              </a:ext>
            </a:extLst>
          </p:cNvPr>
          <p:cNvSpPr/>
          <p:nvPr/>
        </p:nvSpPr>
        <p:spPr>
          <a:xfrm>
            <a:off x="602913" y="5448278"/>
            <a:ext cx="1835550"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ktangel 42">
            <a:extLst>
              <a:ext uri="{FF2B5EF4-FFF2-40B4-BE49-F238E27FC236}">
                <a16:creationId xmlns:a16="http://schemas.microsoft.com/office/drawing/2014/main" id="{82173541-40C4-475F-815D-8FA1C1368FF6}"/>
              </a:ext>
            </a:extLst>
          </p:cNvPr>
          <p:cNvSpPr/>
          <p:nvPr/>
        </p:nvSpPr>
        <p:spPr>
          <a:xfrm>
            <a:off x="2789333" y="5968194"/>
            <a:ext cx="1089079"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a:extLst>
              <a:ext uri="{FF2B5EF4-FFF2-40B4-BE49-F238E27FC236}">
                <a16:creationId xmlns:a16="http://schemas.microsoft.com/office/drawing/2014/main" id="{36068F66-E0FB-494C-A937-256DE9F0106C}"/>
              </a:ext>
            </a:extLst>
          </p:cNvPr>
          <p:cNvSpPr/>
          <p:nvPr/>
        </p:nvSpPr>
        <p:spPr>
          <a:xfrm>
            <a:off x="3295379" y="4326593"/>
            <a:ext cx="1819199"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ktangel 38">
            <a:extLst>
              <a:ext uri="{FF2B5EF4-FFF2-40B4-BE49-F238E27FC236}">
                <a16:creationId xmlns:a16="http://schemas.microsoft.com/office/drawing/2014/main" id="{D0CB533F-3E18-4C43-8C31-3165961AE779}"/>
              </a:ext>
            </a:extLst>
          </p:cNvPr>
          <p:cNvSpPr/>
          <p:nvPr/>
        </p:nvSpPr>
        <p:spPr>
          <a:xfrm>
            <a:off x="939222" y="4628871"/>
            <a:ext cx="2000791"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ktangel 35">
            <a:extLst>
              <a:ext uri="{FF2B5EF4-FFF2-40B4-BE49-F238E27FC236}">
                <a16:creationId xmlns:a16="http://schemas.microsoft.com/office/drawing/2014/main" id="{176F1F14-DE76-4965-81C6-22C5E156143C}"/>
              </a:ext>
            </a:extLst>
          </p:cNvPr>
          <p:cNvSpPr/>
          <p:nvPr/>
        </p:nvSpPr>
        <p:spPr>
          <a:xfrm>
            <a:off x="3550391" y="5205968"/>
            <a:ext cx="1819199"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E0DEE591-0BED-4D7A-A023-CA02821CD7D2}"/>
              </a:ext>
            </a:extLst>
          </p:cNvPr>
          <p:cNvSpPr/>
          <p:nvPr/>
        </p:nvSpPr>
        <p:spPr>
          <a:xfrm>
            <a:off x="405833" y="3744565"/>
            <a:ext cx="2087124"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EC44F597-822D-4991-A081-A44B837E2C5A}"/>
              </a:ext>
            </a:extLst>
          </p:cNvPr>
          <p:cNvSpPr/>
          <p:nvPr/>
        </p:nvSpPr>
        <p:spPr>
          <a:xfrm>
            <a:off x="1531469" y="555232"/>
            <a:ext cx="9129062" cy="1446550"/>
          </a:xfrm>
          <a:prstGeom prst="rect">
            <a:avLst/>
          </a:prstGeom>
        </p:spPr>
        <p:txBody>
          <a:bodyPr wrap="square" lIns="91440" tIns="45720" rIns="91440" bIns="45720" anchor="t">
            <a:spAutoFit/>
          </a:bodyPr>
          <a:lstStyle/>
          <a:p>
            <a:pPr algn="ctr"/>
            <a:r>
              <a:rPr lang="sv-SE" sz="4400" b="1" dirty="0">
                <a:latin typeface="+mj-lt"/>
                <a:ea typeface="+mn-lt"/>
                <a:cs typeface="+mn-lt"/>
              </a:rPr>
              <a:t>Vad styr Röda Korsets Ungdomsförbund?</a:t>
            </a:r>
            <a:endParaRPr lang="sv-SE" sz="4400" dirty="0">
              <a:latin typeface="+mj-lt"/>
              <a:ea typeface="+mn-lt"/>
              <a:cs typeface="+mn-lt"/>
            </a:endParaRPr>
          </a:p>
        </p:txBody>
      </p:sp>
      <p:sp>
        <p:nvSpPr>
          <p:cNvPr id="25" name="textruta 24">
            <a:extLst>
              <a:ext uri="{FF2B5EF4-FFF2-40B4-BE49-F238E27FC236}">
                <a16:creationId xmlns:a16="http://schemas.microsoft.com/office/drawing/2014/main" id="{240CDF2C-988E-450E-9758-AF51CCD8F589}"/>
              </a:ext>
            </a:extLst>
          </p:cNvPr>
          <p:cNvSpPr txBox="1"/>
          <p:nvPr/>
        </p:nvSpPr>
        <p:spPr>
          <a:xfrm>
            <a:off x="3469387" y="5205968"/>
            <a:ext cx="2000791" cy="523220"/>
          </a:xfrm>
          <a:prstGeom prst="rect">
            <a:avLst/>
          </a:prstGeom>
          <a:noFill/>
        </p:spPr>
        <p:txBody>
          <a:bodyPr wrap="square">
            <a:spAutoFit/>
          </a:bodyPr>
          <a:lstStyle/>
          <a:p>
            <a:pPr algn="ctr"/>
            <a:r>
              <a:rPr lang="sv-SE" sz="2800">
                <a:solidFill>
                  <a:schemeClr val="bg1"/>
                </a:solidFill>
                <a:latin typeface="Futura Std Book" panose="020B0502020204020303" pitchFamily="34" charset="0"/>
              </a:rPr>
              <a:t>Humanitet</a:t>
            </a:r>
            <a:endParaRPr lang="sv-SE" sz="2800">
              <a:solidFill>
                <a:schemeClr val="bg1"/>
              </a:solidFill>
            </a:endParaRPr>
          </a:p>
        </p:txBody>
      </p:sp>
      <p:sp>
        <p:nvSpPr>
          <p:cNvPr id="29" name="textruta 28">
            <a:extLst>
              <a:ext uri="{FF2B5EF4-FFF2-40B4-BE49-F238E27FC236}">
                <a16:creationId xmlns:a16="http://schemas.microsoft.com/office/drawing/2014/main" id="{7836AF58-1CCB-41C8-BFAD-F5B78AADE7FF}"/>
              </a:ext>
            </a:extLst>
          </p:cNvPr>
          <p:cNvSpPr txBox="1"/>
          <p:nvPr/>
        </p:nvSpPr>
        <p:spPr>
          <a:xfrm>
            <a:off x="841250" y="4603364"/>
            <a:ext cx="2191217" cy="523220"/>
          </a:xfrm>
          <a:prstGeom prst="rect">
            <a:avLst/>
          </a:prstGeom>
          <a:noFill/>
        </p:spPr>
        <p:txBody>
          <a:bodyPr wrap="square">
            <a:spAutoFit/>
          </a:bodyPr>
          <a:lstStyle/>
          <a:p>
            <a:pPr algn="ctr"/>
            <a:r>
              <a:rPr lang="sv-SE" sz="2800">
                <a:solidFill>
                  <a:schemeClr val="bg1"/>
                </a:solidFill>
                <a:latin typeface="Futura Std Book" panose="020B0502020204020303" pitchFamily="34" charset="0"/>
              </a:rPr>
              <a:t>Opartiskhet</a:t>
            </a:r>
            <a:endParaRPr lang="sv-SE" sz="2800">
              <a:solidFill>
                <a:schemeClr val="bg1"/>
              </a:solidFill>
            </a:endParaRPr>
          </a:p>
        </p:txBody>
      </p:sp>
      <p:sp>
        <p:nvSpPr>
          <p:cNvPr id="30" name="textruta 29">
            <a:extLst>
              <a:ext uri="{FF2B5EF4-FFF2-40B4-BE49-F238E27FC236}">
                <a16:creationId xmlns:a16="http://schemas.microsoft.com/office/drawing/2014/main" id="{1AAE48B9-B71F-4530-B301-77F29E7D365C}"/>
              </a:ext>
            </a:extLst>
          </p:cNvPr>
          <p:cNvSpPr txBox="1"/>
          <p:nvPr/>
        </p:nvSpPr>
        <p:spPr>
          <a:xfrm>
            <a:off x="3204583" y="4301086"/>
            <a:ext cx="2000791" cy="523220"/>
          </a:xfrm>
          <a:prstGeom prst="rect">
            <a:avLst/>
          </a:prstGeom>
          <a:noFill/>
        </p:spPr>
        <p:txBody>
          <a:bodyPr wrap="square">
            <a:spAutoFit/>
          </a:bodyPr>
          <a:lstStyle/>
          <a:p>
            <a:pPr algn="ctr"/>
            <a:r>
              <a:rPr lang="sv-SE" sz="2800">
                <a:solidFill>
                  <a:schemeClr val="bg1"/>
                </a:solidFill>
                <a:latin typeface="Futura Std Book" panose="020B0502020204020303" pitchFamily="34" charset="0"/>
              </a:rPr>
              <a:t>Neutralitet</a:t>
            </a:r>
            <a:endParaRPr lang="sv-SE" sz="2800">
              <a:solidFill>
                <a:schemeClr val="bg1"/>
              </a:solidFill>
            </a:endParaRPr>
          </a:p>
        </p:txBody>
      </p:sp>
      <p:sp>
        <p:nvSpPr>
          <p:cNvPr id="32" name="textruta 31">
            <a:extLst>
              <a:ext uri="{FF2B5EF4-FFF2-40B4-BE49-F238E27FC236}">
                <a16:creationId xmlns:a16="http://schemas.microsoft.com/office/drawing/2014/main" id="{DAFF2791-6904-44E1-B337-16914DEC6A19}"/>
              </a:ext>
            </a:extLst>
          </p:cNvPr>
          <p:cNvSpPr txBox="1"/>
          <p:nvPr/>
        </p:nvSpPr>
        <p:spPr>
          <a:xfrm>
            <a:off x="2951759" y="3429000"/>
            <a:ext cx="2547257" cy="523220"/>
          </a:xfrm>
          <a:prstGeom prst="rect">
            <a:avLst/>
          </a:prstGeom>
          <a:noFill/>
        </p:spPr>
        <p:txBody>
          <a:bodyPr wrap="square">
            <a:spAutoFit/>
          </a:bodyPr>
          <a:lstStyle/>
          <a:p>
            <a:pPr algn="ctr"/>
            <a:r>
              <a:rPr lang="sv-SE" sz="2800" dirty="0">
                <a:solidFill>
                  <a:schemeClr val="bg1"/>
                </a:solidFill>
                <a:latin typeface="Futura Std Book" panose="020B0502020204020303" pitchFamily="34" charset="0"/>
              </a:rPr>
              <a:t>Självständighet </a:t>
            </a:r>
            <a:endParaRPr lang="sv-SE" sz="2800" dirty="0">
              <a:solidFill>
                <a:schemeClr val="bg1"/>
              </a:solidFill>
            </a:endParaRPr>
          </a:p>
        </p:txBody>
      </p:sp>
      <p:sp>
        <p:nvSpPr>
          <p:cNvPr id="33" name="textruta 32">
            <a:extLst>
              <a:ext uri="{FF2B5EF4-FFF2-40B4-BE49-F238E27FC236}">
                <a16:creationId xmlns:a16="http://schemas.microsoft.com/office/drawing/2014/main" id="{D681729D-ABC0-4D6B-8BA2-5557B9E24D4E}"/>
              </a:ext>
            </a:extLst>
          </p:cNvPr>
          <p:cNvSpPr txBox="1"/>
          <p:nvPr/>
        </p:nvSpPr>
        <p:spPr>
          <a:xfrm>
            <a:off x="545532" y="5416743"/>
            <a:ext cx="1950312" cy="523220"/>
          </a:xfrm>
          <a:prstGeom prst="rect">
            <a:avLst/>
          </a:prstGeom>
          <a:noFill/>
        </p:spPr>
        <p:txBody>
          <a:bodyPr wrap="square">
            <a:spAutoFit/>
          </a:bodyPr>
          <a:lstStyle/>
          <a:p>
            <a:pPr algn="ctr"/>
            <a:r>
              <a:rPr lang="sv-SE" sz="2800" dirty="0">
                <a:solidFill>
                  <a:schemeClr val="bg1"/>
                </a:solidFill>
                <a:latin typeface="Futura Std Book" panose="020B0502020204020303" pitchFamily="34" charset="0"/>
              </a:rPr>
              <a:t>Frivillighet</a:t>
            </a:r>
            <a:endParaRPr lang="sv-SE" sz="2800" dirty="0">
              <a:solidFill>
                <a:schemeClr val="bg1"/>
              </a:solidFill>
            </a:endParaRPr>
          </a:p>
        </p:txBody>
      </p:sp>
      <p:sp>
        <p:nvSpPr>
          <p:cNvPr id="34" name="textruta 33">
            <a:extLst>
              <a:ext uri="{FF2B5EF4-FFF2-40B4-BE49-F238E27FC236}">
                <a16:creationId xmlns:a16="http://schemas.microsoft.com/office/drawing/2014/main" id="{B3952064-F887-45C0-A02E-3B010192CA0E}"/>
              </a:ext>
            </a:extLst>
          </p:cNvPr>
          <p:cNvSpPr txBox="1"/>
          <p:nvPr/>
        </p:nvSpPr>
        <p:spPr>
          <a:xfrm>
            <a:off x="2687808" y="5947591"/>
            <a:ext cx="1292127" cy="523220"/>
          </a:xfrm>
          <a:prstGeom prst="rect">
            <a:avLst/>
          </a:prstGeom>
          <a:noFill/>
        </p:spPr>
        <p:txBody>
          <a:bodyPr wrap="square">
            <a:spAutoFit/>
          </a:bodyPr>
          <a:lstStyle/>
          <a:p>
            <a:pPr algn="ctr"/>
            <a:r>
              <a:rPr lang="sv-SE" sz="2800">
                <a:solidFill>
                  <a:schemeClr val="bg1"/>
                </a:solidFill>
                <a:latin typeface="Futura Std Book" panose="020B0502020204020303" pitchFamily="34" charset="0"/>
              </a:rPr>
              <a:t>Enhet</a:t>
            </a:r>
            <a:endParaRPr lang="sv-SE" sz="2800">
              <a:solidFill>
                <a:schemeClr val="bg1"/>
              </a:solidFill>
            </a:endParaRPr>
          </a:p>
        </p:txBody>
      </p:sp>
      <p:sp>
        <p:nvSpPr>
          <p:cNvPr id="35" name="textruta 34">
            <a:extLst>
              <a:ext uri="{FF2B5EF4-FFF2-40B4-BE49-F238E27FC236}">
                <a16:creationId xmlns:a16="http://schemas.microsoft.com/office/drawing/2014/main" id="{59A9D178-04D0-4083-8B22-B6EF8EE03A0F}"/>
              </a:ext>
            </a:extLst>
          </p:cNvPr>
          <p:cNvSpPr txBox="1"/>
          <p:nvPr/>
        </p:nvSpPr>
        <p:spPr>
          <a:xfrm>
            <a:off x="405832" y="3744565"/>
            <a:ext cx="2087125" cy="523220"/>
          </a:xfrm>
          <a:prstGeom prst="rect">
            <a:avLst/>
          </a:prstGeom>
          <a:noFill/>
        </p:spPr>
        <p:txBody>
          <a:bodyPr wrap="square">
            <a:spAutoFit/>
          </a:bodyPr>
          <a:lstStyle/>
          <a:p>
            <a:pPr algn="ctr"/>
            <a:r>
              <a:rPr lang="sv-SE" sz="2800" dirty="0">
                <a:solidFill>
                  <a:schemeClr val="bg1"/>
                </a:solidFill>
                <a:latin typeface="Futura Std Book" panose="020B0502020204020303" pitchFamily="34" charset="0"/>
              </a:rPr>
              <a:t>Universalitet</a:t>
            </a:r>
            <a:endParaRPr lang="sv-SE" sz="2800" dirty="0">
              <a:solidFill>
                <a:schemeClr val="bg1"/>
              </a:solidFill>
            </a:endParaRPr>
          </a:p>
        </p:txBody>
      </p:sp>
      <p:sp>
        <p:nvSpPr>
          <p:cNvPr id="7" name="textruta 6">
            <a:extLst>
              <a:ext uri="{FF2B5EF4-FFF2-40B4-BE49-F238E27FC236}">
                <a16:creationId xmlns:a16="http://schemas.microsoft.com/office/drawing/2014/main" id="{AE69D6B4-0714-084D-74B8-651F74A5305A}"/>
              </a:ext>
            </a:extLst>
          </p:cNvPr>
          <p:cNvSpPr txBox="1"/>
          <p:nvPr/>
        </p:nvSpPr>
        <p:spPr>
          <a:xfrm>
            <a:off x="1181705" y="2502502"/>
            <a:ext cx="3516615" cy="584775"/>
          </a:xfrm>
          <a:prstGeom prst="rect">
            <a:avLst/>
          </a:prstGeom>
          <a:solidFill>
            <a:schemeClr val="accent2"/>
          </a:solidFill>
        </p:spPr>
        <p:txBody>
          <a:bodyPr wrap="square">
            <a:spAutoFit/>
          </a:bodyPr>
          <a:lstStyle/>
          <a:p>
            <a:pPr algn="ctr"/>
            <a:r>
              <a:rPr lang="sv-SE" sz="3200" dirty="0">
                <a:solidFill>
                  <a:schemeClr val="bg1"/>
                </a:solidFill>
                <a:latin typeface="Futura Std Book" panose="020B0502020204020303" pitchFamily="34" charset="0"/>
              </a:rPr>
              <a:t>Sju grundprinciper</a:t>
            </a:r>
            <a:endParaRPr lang="sv-SE" sz="3200" dirty="0">
              <a:solidFill>
                <a:schemeClr val="bg1"/>
              </a:solidFill>
            </a:endParaRPr>
          </a:p>
        </p:txBody>
      </p:sp>
      <p:sp>
        <p:nvSpPr>
          <p:cNvPr id="12" name="textruta 11">
            <a:extLst>
              <a:ext uri="{FF2B5EF4-FFF2-40B4-BE49-F238E27FC236}">
                <a16:creationId xmlns:a16="http://schemas.microsoft.com/office/drawing/2014/main" id="{3D34178B-B7AB-5C29-B74D-700DFF78D091}"/>
              </a:ext>
            </a:extLst>
          </p:cNvPr>
          <p:cNvSpPr txBox="1"/>
          <p:nvPr/>
        </p:nvSpPr>
        <p:spPr>
          <a:xfrm>
            <a:off x="7493682" y="2502502"/>
            <a:ext cx="3372605" cy="584775"/>
          </a:xfrm>
          <a:prstGeom prst="rect">
            <a:avLst/>
          </a:prstGeom>
          <a:solidFill>
            <a:schemeClr val="accent2"/>
          </a:solidFill>
        </p:spPr>
        <p:txBody>
          <a:bodyPr wrap="square">
            <a:spAutoFit/>
          </a:bodyPr>
          <a:lstStyle/>
          <a:p>
            <a:pPr algn="ctr"/>
            <a:r>
              <a:rPr lang="sv-SE" sz="3200" dirty="0">
                <a:solidFill>
                  <a:schemeClr val="bg1"/>
                </a:solidFill>
                <a:latin typeface="Futura Std Book" panose="020B0502020204020303" pitchFamily="34" charset="0"/>
              </a:rPr>
              <a:t>Barnkonventionen</a:t>
            </a:r>
            <a:endParaRPr lang="sv-SE" sz="3200" dirty="0">
              <a:solidFill>
                <a:schemeClr val="bg1"/>
              </a:solidFill>
            </a:endParaRPr>
          </a:p>
        </p:txBody>
      </p:sp>
      <p:sp>
        <p:nvSpPr>
          <p:cNvPr id="37" name="textruta 36">
            <a:extLst>
              <a:ext uri="{FF2B5EF4-FFF2-40B4-BE49-F238E27FC236}">
                <a16:creationId xmlns:a16="http://schemas.microsoft.com/office/drawing/2014/main" id="{1EA2C6F2-2E82-7069-C36D-BDAF270281F2}"/>
              </a:ext>
            </a:extLst>
          </p:cNvPr>
          <p:cNvSpPr txBox="1"/>
          <p:nvPr/>
        </p:nvSpPr>
        <p:spPr>
          <a:xfrm>
            <a:off x="7493683" y="3829373"/>
            <a:ext cx="3372604" cy="584775"/>
          </a:xfrm>
          <a:prstGeom prst="rect">
            <a:avLst/>
          </a:prstGeom>
          <a:solidFill>
            <a:schemeClr val="accent2"/>
          </a:solidFill>
        </p:spPr>
        <p:txBody>
          <a:bodyPr wrap="square">
            <a:spAutoFit/>
          </a:bodyPr>
          <a:lstStyle/>
          <a:p>
            <a:pPr algn="ctr"/>
            <a:r>
              <a:rPr lang="sv-SE" sz="3200" dirty="0">
                <a:solidFill>
                  <a:schemeClr val="bg1"/>
                </a:solidFill>
                <a:latin typeface="Futura Std Book" panose="020B0502020204020303" pitchFamily="34" charset="0"/>
              </a:rPr>
              <a:t>De globala målen</a:t>
            </a:r>
            <a:endParaRPr lang="sv-SE" sz="3200" dirty="0">
              <a:solidFill>
                <a:schemeClr val="bg1"/>
              </a:solidFill>
            </a:endParaRPr>
          </a:p>
        </p:txBody>
      </p:sp>
      <p:sp>
        <p:nvSpPr>
          <p:cNvPr id="42" name="textruta 41">
            <a:extLst>
              <a:ext uri="{FF2B5EF4-FFF2-40B4-BE49-F238E27FC236}">
                <a16:creationId xmlns:a16="http://schemas.microsoft.com/office/drawing/2014/main" id="{278A1A02-A03F-13D1-9508-A8B2C96BB21D}"/>
              </a:ext>
            </a:extLst>
          </p:cNvPr>
          <p:cNvSpPr txBox="1"/>
          <p:nvPr/>
        </p:nvSpPr>
        <p:spPr>
          <a:xfrm>
            <a:off x="7493683" y="5156244"/>
            <a:ext cx="3372604" cy="584775"/>
          </a:xfrm>
          <a:prstGeom prst="rect">
            <a:avLst/>
          </a:prstGeom>
          <a:solidFill>
            <a:schemeClr val="accent2"/>
          </a:solidFill>
        </p:spPr>
        <p:txBody>
          <a:bodyPr wrap="square">
            <a:spAutoFit/>
          </a:bodyPr>
          <a:lstStyle/>
          <a:p>
            <a:pPr algn="ctr"/>
            <a:r>
              <a:rPr lang="sv-SE" sz="3200" dirty="0">
                <a:solidFill>
                  <a:schemeClr val="bg1"/>
                </a:solidFill>
                <a:latin typeface="Futura Std Book" panose="020B0502020204020303" pitchFamily="34" charset="0"/>
              </a:rPr>
              <a:t>Medlemmarna</a:t>
            </a:r>
            <a:endParaRPr lang="sv-SE" sz="3200" dirty="0">
              <a:solidFill>
                <a:schemeClr val="bg1"/>
              </a:solidFill>
            </a:endParaRPr>
          </a:p>
        </p:txBody>
      </p:sp>
      <p:pic>
        <p:nvPicPr>
          <p:cNvPr id="2" name="Bildobjekt 1">
            <a:extLst>
              <a:ext uri="{FF2B5EF4-FFF2-40B4-BE49-F238E27FC236}">
                <a16:creationId xmlns:a16="http://schemas.microsoft.com/office/drawing/2014/main" id="{4B27944A-3A54-4331-A889-E53CD20BD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777" y="6066969"/>
            <a:ext cx="2490223" cy="791029"/>
          </a:xfrm>
          <a:prstGeom prst="rect">
            <a:avLst/>
          </a:prstGeom>
        </p:spPr>
      </p:pic>
    </p:spTree>
    <p:extLst>
      <p:ext uri="{BB962C8B-B14F-4D97-AF65-F5344CB8AC3E}">
        <p14:creationId xmlns:p14="http://schemas.microsoft.com/office/powerpoint/2010/main" val="3120753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matbord&#10;&#10;Automatiskt genererad beskrivning">
            <a:extLst>
              <a:ext uri="{FF2B5EF4-FFF2-40B4-BE49-F238E27FC236}">
                <a16:creationId xmlns:a16="http://schemas.microsoft.com/office/drawing/2014/main" id="{5F83C66F-C370-147B-7C8B-5C94DD1A944F}"/>
              </a:ext>
            </a:extLst>
          </p:cNvPr>
          <p:cNvPicPr>
            <a:picLocks noChangeAspect="1"/>
          </p:cNvPicPr>
          <p:nvPr/>
        </p:nvPicPr>
        <p:blipFill rotWithShape="1">
          <a:blip r:embed="rId3">
            <a:extLst>
              <a:ext uri="{28A0092B-C50C-407E-A947-70E740481C1C}">
                <a14:useLocalDpi xmlns:a14="http://schemas.microsoft.com/office/drawing/2010/main" val="0"/>
              </a:ext>
            </a:extLst>
          </a:blip>
          <a:srcRect t="2655" b="12996"/>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B0C23E3-AFDB-5DF8-FCEE-4D19664352A8}"/>
              </a:ext>
            </a:extLst>
          </p:cNvPr>
          <p:cNvSpPr/>
          <p:nvPr/>
        </p:nvSpPr>
        <p:spPr>
          <a:xfrm>
            <a:off x="0" y="0"/>
            <a:ext cx="12192000" cy="6858000"/>
          </a:xfrm>
          <a:prstGeom prst="rect">
            <a:avLst/>
          </a:prstGeom>
          <a:solidFill>
            <a:schemeClr val="accent1">
              <a:alpha val="5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F00DC358-0710-6CE5-0A9B-57A034098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777" y="6066969"/>
            <a:ext cx="2490223" cy="791029"/>
          </a:xfrm>
          <a:prstGeom prst="rect">
            <a:avLst/>
          </a:prstGeom>
        </p:spPr>
      </p:pic>
      <p:sp>
        <p:nvSpPr>
          <p:cNvPr id="8" name="Rektangel 7">
            <a:extLst>
              <a:ext uri="{FF2B5EF4-FFF2-40B4-BE49-F238E27FC236}">
                <a16:creationId xmlns:a16="http://schemas.microsoft.com/office/drawing/2014/main" id="{913274D3-F4A3-8AE8-A65A-BAB451B4CDD4}"/>
              </a:ext>
            </a:extLst>
          </p:cNvPr>
          <p:cNvSpPr/>
          <p:nvPr/>
        </p:nvSpPr>
        <p:spPr>
          <a:xfrm>
            <a:off x="-4369" y="6066969"/>
            <a:ext cx="9729394" cy="791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46E0F47A-E7FB-7772-5376-E499D18BF666}"/>
              </a:ext>
            </a:extLst>
          </p:cNvPr>
          <p:cNvSpPr txBox="1"/>
          <p:nvPr/>
        </p:nvSpPr>
        <p:spPr>
          <a:xfrm>
            <a:off x="0" y="661202"/>
            <a:ext cx="12192000" cy="861774"/>
          </a:xfrm>
          <a:prstGeom prst="rect">
            <a:avLst/>
          </a:prstGeom>
          <a:noFill/>
        </p:spPr>
        <p:txBody>
          <a:bodyPr wrap="square">
            <a:spAutoFit/>
          </a:bodyPr>
          <a:lstStyle/>
          <a:p>
            <a:pPr algn="ctr"/>
            <a:r>
              <a:rPr kumimoji="0" lang="sv-SE" sz="5000" b="1" i="0" u="none" strike="noStrike" kern="1200" cap="none" spc="0" normalizeH="0" baseline="0" noProof="0" dirty="0">
                <a:ln>
                  <a:noFill/>
                </a:ln>
                <a:solidFill>
                  <a:prstClr val="white"/>
                </a:solidFill>
                <a:effectLst/>
                <a:uLnTx/>
                <a:uFillTx/>
                <a:ea typeface="+mj-ea"/>
                <a:cs typeface="+mj-cs"/>
              </a:rPr>
              <a:t>Strategi 2021–2023</a:t>
            </a:r>
          </a:p>
        </p:txBody>
      </p:sp>
      <p:pic>
        <p:nvPicPr>
          <p:cNvPr id="14" name="Bild 13" descr="Vägskyltar med hel fyllning">
            <a:extLst>
              <a:ext uri="{FF2B5EF4-FFF2-40B4-BE49-F238E27FC236}">
                <a16:creationId xmlns:a16="http://schemas.microsoft.com/office/drawing/2014/main" id="{005DB942-D456-4DA0-CDDD-BF41B523F2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837" y="1729433"/>
            <a:ext cx="3293859" cy="3293859"/>
          </a:xfrm>
          <a:prstGeom prst="rect">
            <a:avLst/>
          </a:prstGeom>
        </p:spPr>
      </p:pic>
      <p:sp>
        <p:nvSpPr>
          <p:cNvPr id="17" name="Rektangel 16">
            <a:extLst>
              <a:ext uri="{FF2B5EF4-FFF2-40B4-BE49-F238E27FC236}">
                <a16:creationId xmlns:a16="http://schemas.microsoft.com/office/drawing/2014/main" id="{148C6EB1-905E-87CD-45FA-CCE674685989}"/>
              </a:ext>
            </a:extLst>
          </p:cNvPr>
          <p:cNvSpPr/>
          <p:nvPr/>
        </p:nvSpPr>
        <p:spPr>
          <a:xfrm>
            <a:off x="3715534" y="2558440"/>
            <a:ext cx="7066197"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4FA94D93-D87F-74FB-2A09-9F05FDDF1613}"/>
              </a:ext>
            </a:extLst>
          </p:cNvPr>
          <p:cNvSpPr/>
          <p:nvPr/>
        </p:nvSpPr>
        <p:spPr>
          <a:xfrm>
            <a:off x="3715536" y="3167496"/>
            <a:ext cx="5578590"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4D3BF951-EB5D-AAFA-4666-43097A044F2A}"/>
              </a:ext>
            </a:extLst>
          </p:cNvPr>
          <p:cNvSpPr/>
          <p:nvPr/>
        </p:nvSpPr>
        <p:spPr>
          <a:xfrm>
            <a:off x="3715534" y="3782624"/>
            <a:ext cx="6315570" cy="472207"/>
          </a:xfrm>
          <a:prstGeom prst="rect">
            <a:avLst/>
          </a:prstGeom>
          <a:solidFill>
            <a:srgbClr val="2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7B894C85-AE5B-0782-5B64-1C728C19CB65}"/>
              </a:ext>
            </a:extLst>
          </p:cNvPr>
          <p:cNvSpPr txBox="1"/>
          <p:nvPr/>
        </p:nvSpPr>
        <p:spPr>
          <a:xfrm>
            <a:off x="3715535" y="2536448"/>
            <a:ext cx="8079776" cy="1785104"/>
          </a:xfrm>
          <a:prstGeom prst="rect">
            <a:avLst/>
          </a:prstGeom>
          <a:noFill/>
        </p:spPr>
        <p:txBody>
          <a:bodyPr wrap="square">
            <a:spAutoFit/>
          </a:bodyPr>
          <a:lstStyle/>
          <a:p>
            <a:r>
              <a:rPr lang="sv-SE" sz="2800" dirty="0">
                <a:solidFill>
                  <a:schemeClr val="bg1"/>
                </a:solidFill>
                <a:latin typeface="Futura Std Book" panose="020B0502020204020303" pitchFamily="34" charset="0"/>
              </a:rPr>
              <a:t>1. Vi ska möta fler barn och unga i utsatthet.</a:t>
            </a:r>
          </a:p>
          <a:p>
            <a:endParaRPr lang="sv-SE" sz="1200" dirty="0">
              <a:solidFill>
                <a:schemeClr val="bg1"/>
              </a:solidFill>
              <a:latin typeface="Futura Std Book" panose="020B0502020204020303" pitchFamily="34" charset="0"/>
              <a:cs typeface="Calibri"/>
            </a:endParaRPr>
          </a:p>
          <a:p>
            <a:r>
              <a:rPr lang="sv-SE" sz="2800" dirty="0">
                <a:solidFill>
                  <a:schemeClr val="bg1"/>
                </a:solidFill>
                <a:latin typeface="Futura Std Book" panose="020B0502020204020303" pitchFamily="34" charset="0"/>
              </a:rPr>
              <a:t>2. Vi ska markera mot makthavare. </a:t>
            </a:r>
          </a:p>
          <a:p>
            <a:endParaRPr lang="sv-SE" sz="1200" dirty="0">
              <a:solidFill>
                <a:schemeClr val="bg1"/>
              </a:solidFill>
              <a:latin typeface="Futura Std Book" panose="020B0502020204020303" pitchFamily="34" charset="0"/>
              <a:cs typeface="Calibri"/>
            </a:endParaRPr>
          </a:p>
          <a:p>
            <a:r>
              <a:rPr lang="sv-SE" sz="2800" dirty="0">
                <a:solidFill>
                  <a:schemeClr val="bg1"/>
                </a:solidFill>
                <a:latin typeface="Futura Std Book" panose="020B0502020204020303" pitchFamily="34" charset="0"/>
              </a:rPr>
              <a:t>3. Vi ska mobilisera fler barn och unga. </a:t>
            </a:r>
            <a:endParaRPr lang="sv-SE" sz="2800" dirty="0">
              <a:solidFill>
                <a:schemeClr val="bg1"/>
              </a:solidFill>
              <a:latin typeface="Futura Std Book" panose="020B0502020204020303" pitchFamily="34" charset="0"/>
              <a:cs typeface="Calibri"/>
            </a:endParaRPr>
          </a:p>
        </p:txBody>
      </p:sp>
    </p:spTree>
    <p:extLst>
      <p:ext uri="{BB962C8B-B14F-4D97-AF65-F5344CB8AC3E}">
        <p14:creationId xmlns:p14="http://schemas.microsoft.com/office/powerpoint/2010/main" val="1849047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disk&#10;&#10;Automatiskt genererad beskrivning">
            <a:extLst>
              <a:ext uri="{FF2B5EF4-FFF2-40B4-BE49-F238E27FC236}">
                <a16:creationId xmlns:a16="http://schemas.microsoft.com/office/drawing/2014/main" id="{9A801048-AA29-53F3-6674-AFA15AFB0FF5}"/>
              </a:ext>
            </a:extLst>
          </p:cNvPr>
          <p:cNvPicPr>
            <a:picLocks noChangeAspect="1"/>
          </p:cNvPicPr>
          <p:nvPr/>
        </p:nvPicPr>
        <p:blipFill rotWithShape="1">
          <a:blip r:embed="rId3">
            <a:extLst>
              <a:ext uri="{28A0092B-C50C-407E-A947-70E740481C1C}">
                <a14:useLocalDpi xmlns:a14="http://schemas.microsoft.com/office/drawing/2010/main" val="0"/>
              </a:ext>
            </a:extLst>
          </a:blip>
          <a:srcRect l="20333" r="20333"/>
          <a:stretch/>
        </p:blipFill>
        <p:spPr>
          <a:xfrm>
            <a:off x="6096000" y="10"/>
            <a:ext cx="6096000" cy="6857990"/>
          </a:xfrm>
          <a:prstGeom prst="rect">
            <a:avLst/>
          </a:prstGeom>
          <a:noFill/>
        </p:spPr>
      </p:pic>
      <p:sp>
        <p:nvSpPr>
          <p:cNvPr id="7" name="Rektangel 6">
            <a:extLst>
              <a:ext uri="{FF2B5EF4-FFF2-40B4-BE49-F238E27FC236}">
                <a16:creationId xmlns:a16="http://schemas.microsoft.com/office/drawing/2014/main" id="{EC15D4DA-CD8E-1563-56B8-6ABA11A3CF06}"/>
              </a:ext>
            </a:extLst>
          </p:cNvPr>
          <p:cNvSpPr/>
          <p:nvPr/>
        </p:nvSpPr>
        <p:spPr>
          <a:xfrm>
            <a:off x="6096000" y="-10"/>
            <a:ext cx="6096000" cy="685800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Title 1">
            <a:extLst>
              <a:ext uri="{FF2B5EF4-FFF2-40B4-BE49-F238E27FC236}">
                <a16:creationId xmlns:a16="http://schemas.microsoft.com/office/drawing/2014/main" id="{C900BF33-B27D-6EF9-2E34-B27A8D04D011}"/>
              </a:ext>
            </a:extLst>
          </p:cNvPr>
          <p:cNvSpPr>
            <a:spLocks noGrp="1"/>
          </p:cNvSpPr>
          <p:nvPr>
            <p:ph type="title"/>
          </p:nvPr>
        </p:nvSpPr>
        <p:spPr>
          <a:xfrm>
            <a:off x="959314" y="992808"/>
            <a:ext cx="4584235" cy="902667"/>
          </a:xfrm>
        </p:spPr>
        <p:txBody>
          <a:bodyPr>
            <a:normAutofit fontScale="90000"/>
          </a:bodyPr>
          <a:lstStyle/>
          <a:p>
            <a:r>
              <a:rPr lang="sv-SE" sz="4400" dirty="0"/>
              <a:t>Vad gör vi i RKUF (ert namn)?</a:t>
            </a:r>
          </a:p>
        </p:txBody>
      </p:sp>
      <p:sp>
        <p:nvSpPr>
          <p:cNvPr id="6" name="textruta 5">
            <a:extLst>
              <a:ext uri="{FF2B5EF4-FFF2-40B4-BE49-F238E27FC236}">
                <a16:creationId xmlns:a16="http://schemas.microsoft.com/office/drawing/2014/main" id="{DD02D149-F860-4FE2-B300-1F4CD05E52CB}"/>
              </a:ext>
            </a:extLst>
          </p:cNvPr>
          <p:cNvSpPr txBox="1"/>
          <p:nvPr/>
        </p:nvSpPr>
        <p:spPr>
          <a:xfrm>
            <a:off x="959314" y="2489969"/>
            <a:ext cx="3932237" cy="3375223"/>
          </a:xfrm>
          <a:prstGeom prst="rect">
            <a:avLst/>
          </a:prstGeom>
        </p:spPr>
        <p:txBody>
          <a:bodyPr vert="horz" lIns="91440" tIns="45720" rIns="91440" bIns="45720" rtlCol="0" anchor="t" anchorCtr="0">
            <a:normAutofit/>
          </a:bodyPr>
          <a:lstStyle/>
          <a:p>
            <a:pPr defTabSz="685800">
              <a:lnSpc>
                <a:spcPct val="90000"/>
              </a:lnSpc>
              <a:spcBef>
                <a:spcPts val="375"/>
              </a:spcBef>
              <a:spcAft>
                <a:spcPts val="450"/>
              </a:spcAft>
              <a:defRPr/>
            </a:pPr>
            <a:r>
              <a:rPr lang="sv-SE" sz="2400" kern="1200" dirty="0">
                <a:latin typeface="Futura Std Book" panose="020B0502020204020303" pitchFamily="34" charset="0"/>
              </a:rPr>
              <a:t>Berätta vilka verksamheter som finns i just er förening, vad en får göra som volontär, hur mycket tid det tar osv</a:t>
            </a:r>
          </a:p>
          <a:p>
            <a:pPr defTabSz="685800">
              <a:lnSpc>
                <a:spcPct val="90000"/>
              </a:lnSpc>
              <a:spcBef>
                <a:spcPts val="375"/>
              </a:spcBef>
              <a:spcAft>
                <a:spcPts val="450"/>
              </a:spcAft>
              <a:defRPr/>
            </a:pPr>
            <a:r>
              <a:rPr lang="sv-SE" sz="2400" kern="1200" dirty="0">
                <a:latin typeface="Futura Std Book" panose="020B0502020204020303" pitchFamily="34" charset="0"/>
              </a:rPr>
              <a:t>Lägg gärna in bilder, anekdoter, citat eller statistik</a:t>
            </a:r>
          </a:p>
          <a:p>
            <a:pPr defTabSz="685800">
              <a:lnSpc>
                <a:spcPct val="90000"/>
              </a:lnSpc>
              <a:spcBef>
                <a:spcPts val="375"/>
              </a:spcBef>
              <a:spcAft>
                <a:spcPts val="450"/>
              </a:spcAft>
              <a:defRPr/>
            </a:pPr>
            <a:r>
              <a:rPr lang="sv-SE" sz="2400" kern="1200" dirty="0">
                <a:latin typeface="Futura Std Book" panose="020B0502020204020303" pitchFamily="34" charset="0"/>
              </a:rPr>
              <a:t>Fyll på med det ni vill berätta om er förening!</a:t>
            </a:r>
          </a:p>
        </p:txBody>
      </p:sp>
    </p:spTree>
    <p:extLst>
      <p:ext uri="{BB962C8B-B14F-4D97-AF65-F5344CB8AC3E}">
        <p14:creationId xmlns:p14="http://schemas.microsoft.com/office/powerpoint/2010/main" val="75974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byggnad, mark, utomhus&#10;&#10;Automatiskt genererad beskrivning">
            <a:extLst>
              <a:ext uri="{FF2B5EF4-FFF2-40B4-BE49-F238E27FC236}">
                <a16:creationId xmlns:a16="http://schemas.microsoft.com/office/drawing/2014/main" id="{0BD7E53F-FA65-452D-94AD-7599A8988FFF}"/>
              </a:ext>
            </a:extLst>
          </p:cNvPr>
          <p:cNvPicPr>
            <a:picLocks noChangeAspect="1"/>
          </p:cNvPicPr>
          <p:nvPr/>
        </p:nvPicPr>
        <p:blipFill rotWithShape="1">
          <a:blip r:embed="rId3">
            <a:extLst>
              <a:ext uri="{28A0092B-C50C-407E-A947-70E740481C1C}">
                <a14:useLocalDpi xmlns:a14="http://schemas.microsoft.com/office/drawing/2010/main" val="0"/>
              </a:ext>
            </a:extLst>
          </a:blip>
          <a:srcRect l="1" t="23399" r="11452" b="10190"/>
          <a:stretch/>
        </p:blipFill>
        <p:spPr>
          <a:xfrm>
            <a:off x="0" y="0"/>
            <a:ext cx="6096000" cy="6858000"/>
          </a:xfrm>
          <a:prstGeom prst="rect">
            <a:avLst/>
          </a:prstGeom>
        </p:spPr>
      </p:pic>
      <p:sp>
        <p:nvSpPr>
          <p:cNvPr id="5" name="Rektangel 4">
            <a:extLst>
              <a:ext uri="{FF2B5EF4-FFF2-40B4-BE49-F238E27FC236}">
                <a16:creationId xmlns:a16="http://schemas.microsoft.com/office/drawing/2014/main" id="{050CA8EA-8651-4153-BF23-A54E61BAFE98}"/>
              </a:ext>
            </a:extLst>
          </p:cNvPr>
          <p:cNvSpPr/>
          <p:nvPr/>
        </p:nvSpPr>
        <p:spPr>
          <a:xfrm>
            <a:off x="0" y="0"/>
            <a:ext cx="6096000" cy="6858000"/>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EBE874A6-3C9D-A223-8909-A6BD0AD6140D}"/>
              </a:ext>
            </a:extLst>
          </p:cNvPr>
          <p:cNvSpPr txBox="1"/>
          <p:nvPr/>
        </p:nvSpPr>
        <p:spPr>
          <a:xfrm>
            <a:off x="7055314" y="591175"/>
            <a:ext cx="4714875" cy="1323439"/>
          </a:xfrm>
          <a:prstGeom prst="rect">
            <a:avLst/>
          </a:prstGeom>
          <a:noFill/>
        </p:spPr>
        <p:txBody>
          <a:bodyPr wrap="square">
            <a:spAutoFit/>
          </a:bodyPr>
          <a:lstStyle/>
          <a:p>
            <a:r>
              <a:rPr kumimoji="0" lang="sv-SE" sz="4000" b="1" i="0" u="none" strike="noStrike" kern="1200" cap="none" spc="0" normalizeH="0" baseline="0" noProof="0" dirty="0">
                <a:ln>
                  <a:noFill/>
                </a:ln>
                <a:solidFill>
                  <a:prstClr val="black"/>
                </a:solidFill>
                <a:effectLst/>
                <a:uLnTx/>
                <a:uFillTx/>
                <a:latin typeface="+mj-lt"/>
                <a:ea typeface="+mj-ea"/>
                <a:cs typeface="+mj-cs"/>
              </a:rPr>
              <a:t>Vad gör </a:t>
            </a:r>
            <a:r>
              <a:rPr lang="sv-SE" sz="4000" b="1" dirty="0">
                <a:solidFill>
                  <a:prstClr val="black"/>
                </a:solidFill>
                <a:latin typeface="+mj-lt"/>
                <a:ea typeface="+mj-ea"/>
                <a:cs typeface="+mj-cs"/>
              </a:rPr>
              <a:t>vi i RKUF</a:t>
            </a:r>
            <a:endParaRPr kumimoji="0" lang="sv-SE" sz="4000" b="1" i="0" u="none" strike="noStrike" kern="1200" cap="none" spc="0" normalizeH="0" baseline="0" noProof="0" dirty="0">
              <a:ln>
                <a:noFill/>
              </a:ln>
              <a:solidFill>
                <a:prstClr val="black"/>
              </a:solidFill>
              <a:effectLst/>
              <a:uLnTx/>
              <a:uFillTx/>
              <a:latin typeface="+mj-lt"/>
              <a:ea typeface="+mj-ea"/>
              <a:cs typeface="+mj-cs"/>
            </a:endParaRPr>
          </a:p>
          <a:p>
            <a:r>
              <a:rPr kumimoji="0" lang="sv-SE" sz="4000" b="1" i="0" u="none" strike="noStrike" kern="1200" cap="none" spc="0" normalizeH="0" baseline="0" noProof="0" dirty="0">
                <a:ln>
                  <a:noFill/>
                </a:ln>
                <a:solidFill>
                  <a:prstClr val="black"/>
                </a:solidFill>
                <a:effectLst/>
                <a:uLnTx/>
                <a:uFillTx/>
                <a:latin typeface="+mj-lt"/>
                <a:ea typeface="+mj-ea"/>
                <a:cs typeface="+mj-cs"/>
              </a:rPr>
              <a:t>(ert namn)?</a:t>
            </a:r>
            <a:endParaRPr lang="sv-SE" sz="1600" dirty="0">
              <a:latin typeface="+mj-lt"/>
            </a:endParaRPr>
          </a:p>
        </p:txBody>
      </p:sp>
      <p:sp>
        <p:nvSpPr>
          <p:cNvPr id="33" name="textruta 32">
            <a:extLst>
              <a:ext uri="{FF2B5EF4-FFF2-40B4-BE49-F238E27FC236}">
                <a16:creationId xmlns:a16="http://schemas.microsoft.com/office/drawing/2014/main" id="{78244CC1-523D-5190-6B8C-6C1589651610}"/>
              </a:ext>
            </a:extLst>
          </p:cNvPr>
          <p:cNvSpPr txBox="1"/>
          <p:nvPr/>
        </p:nvSpPr>
        <p:spPr>
          <a:xfrm>
            <a:off x="7055314" y="2532013"/>
            <a:ext cx="3932237" cy="3375223"/>
          </a:xfrm>
          <a:prstGeom prst="rect">
            <a:avLst/>
          </a:prstGeom>
        </p:spPr>
        <p:txBody>
          <a:bodyPr vert="horz" lIns="91440" tIns="45720" rIns="91440" bIns="45720" rtlCol="0" anchor="t" anchorCtr="0">
            <a:normAutofit/>
          </a:bodyPr>
          <a:lstStyle/>
          <a:p>
            <a:pPr defTabSz="685800">
              <a:lnSpc>
                <a:spcPct val="90000"/>
              </a:lnSpc>
              <a:spcBef>
                <a:spcPts val="375"/>
              </a:spcBef>
              <a:spcAft>
                <a:spcPts val="450"/>
              </a:spcAft>
              <a:defRPr/>
            </a:pPr>
            <a:r>
              <a:rPr lang="sv-SE" sz="2400" kern="1200" dirty="0">
                <a:latin typeface="Futura Std Book" panose="020B0502020204020303" pitchFamily="34" charset="0"/>
              </a:rPr>
              <a:t>Forts.</a:t>
            </a:r>
          </a:p>
        </p:txBody>
      </p:sp>
      <p:pic>
        <p:nvPicPr>
          <p:cNvPr id="2" name="Bildobjekt 1">
            <a:extLst>
              <a:ext uri="{FF2B5EF4-FFF2-40B4-BE49-F238E27FC236}">
                <a16:creationId xmlns:a16="http://schemas.microsoft.com/office/drawing/2014/main" id="{7BCE7152-C3C5-7120-6518-AAB6D1ED9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777" y="6066969"/>
            <a:ext cx="2490223" cy="791029"/>
          </a:xfrm>
          <a:prstGeom prst="rect">
            <a:avLst/>
          </a:prstGeom>
        </p:spPr>
      </p:pic>
    </p:spTree>
    <p:extLst>
      <p:ext uri="{BB962C8B-B14F-4D97-AF65-F5344CB8AC3E}">
        <p14:creationId xmlns:p14="http://schemas.microsoft.com/office/powerpoint/2010/main" val="2488708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person, inomhus&#10;&#10;Automatiskt genererad beskrivning">
            <a:extLst>
              <a:ext uri="{FF2B5EF4-FFF2-40B4-BE49-F238E27FC236}">
                <a16:creationId xmlns:a16="http://schemas.microsoft.com/office/drawing/2014/main" id="{193402BB-E041-3B05-6EAA-065085C95DCA}"/>
              </a:ext>
            </a:extLst>
          </p:cNvPr>
          <p:cNvPicPr>
            <a:picLocks noChangeAspect="1"/>
          </p:cNvPicPr>
          <p:nvPr/>
        </p:nvPicPr>
        <p:blipFill rotWithShape="1">
          <a:blip r:embed="rId3">
            <a:extLst>
              <a:ext uri="{28A0092B-C50C-407E-A947-70E740481C1C}">
                <a14:useLocalDpi xmlns:a14="http://schemas.microsoft.com/office/drawing/2010/main" val="0"/>
              </a:ext>
            </a:extLst>
          </a:blip>
          <a:srcRect b="15652"/>
          <a:stretch/>
        </p:blipFill>
        <p:spPr>
          <a:xfrm>
            <a:off x="0" y="0"/>
            <a:ext cx="12192000" cy="6858000"/>
          </a:xfrm>
          <a:prstGeom prst="rect">
            <a:avLst/>
          </a:prstGeom>
        </p:spPr>
      </p:pic>
      <p:sp>
        <p:nvSpPr>
          <p:cNvPr id="16" name="Rektangel 15">
            <a:extLst>
              <a:ext uri="{FF2B5EF4-FFF2-40B4-BE49-F238E27FC236}">
                <a16:creationId xmlns:a16="http://schemas.microsoft.com/office/drawing/2014/main" id="{8FF13514-134F-2121-028C-0D73A46B5F51}"/>
              </a:ext>
            </a:extLst>
          </p:cNvPr>
          <p:cNvSpPr/>
          <p:nvPr/>
        </p:nvSpPr>
        <p:spPr>
          <a:xfrm>
            <a:off x="656031" y="2156322"/>
            <a:ext cx="10883900" cy="1754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24A461AF-50F4-BAA7-156F-2BCAE72855F9}"/>
              </a:ext>
            </a:extLst>
          </p:cNvPr>
          <p:cNvSpPr/>
          <p:nvPr/>
        </p:nvSpPr>
        <p:spPr>
          <a:xfrm>
            <a:off x="0" y="0"/>
            <a:ext cx="12192000" cy="6858000"/>
          </a:xfrm>
          <a:prstGeom prst="rect">
            <a:avLst/>
          </a:prstGeom>
          <a:solidFill>
            <a:schemeClr val="accent1">
              <a:alpha val="5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E88ED758-39EF-EABA-6198-F6012A571F56}"/>
              </a:ext>
            </a:extLst>
          </p:cNvPr>
          <p:cNvSpPr txBox="1"/>
          <p:nvPr/>
        </p:nvSpPr>
        <p:spPr>
          <a:xfrm>
            <a:off x="652067" y="2156322"/>
            <a:ext cx="10883901" cy="1754326"/>
          </a:xfrm>
          <a:prstGeom prst="rect">
            <a:avLst/>
          </a:prstGeom>
          <a:noFill/>
        </p:spPr>
        <p:txBody>
          <a:bodyPr wrap="square">
            <a:spAutoFit/>
          </a:bodyPr>
          <a:lstStyle/>
          <a:p>
            <a:pPr algn="ctr"/>
            <a:r>
              <a:rPr kumimoji="0" lang="sv-SE" sz="5000" b="1" i="0" u="none" strike="noStrike" kern="1200" cap="none" spc="0" normalizeH="0" baseline="0" noProof="0" dirty="0">
                <a:ln>
                  <a:noFill/>
                </a:ln>
                <a:solidFill>
                  <a:prstClr val="white"/>
                </a:solidFill>
                <a:effectLst/>
                <a:uLnTx/>
                <a:uFillTx/>
                <a:latin typeface="+mj-lt"/>
                <a:ea typeface="+mj-ea"/>
                <a:cs typeface="+mj-cs"/>
              </a:rPr>
              <a:t>Tycker ni detta låter intressant?</a:t>
            </a:r>
          </a:p>
          <a:p>
            <a:pPr algn="ctr"/>
            <a:r>
              <a:rPr kumimoji="0" lang="sv-SE" sz="800" b="1" i="0" u="none" strike="noStrike" kern="1200" cap="none" spc="0" normalizeH="0" baseline="0" noProof="0" dirty="0">
                <a:ln>
                  <a:noFill/>
                </a:ln>
                <a:solidFill>
                  <a:prstClr val="white"/>
                </a:solidFill>
                <a:effectLst/>
                <a:uLnTx/>
                <a:uFillTx/>
                <a:latin typeface="+mj-lt"/>
                <a:ea typeface="+mj-ea"/>
                <a:cs typeface="+mj-cs"/>
              </a:rPr>
              <a:t>-</a:t>
            </a:r>
            <a:br>
              <a:rPr kumimoji="0" lang="sv-SE" sz="9600" b="1" i="0" u="none" strike="noStrike" kern="1200" cap="none" spc="0" normalizeH="0" baseline="0" noProof="0" dirty="0">
                <a:ln>
                  <a:noFill/>
                </a:ln>
                <a:solidFill>
                  <a:prstClr val="white"/>
                </a:solidFill>
                <a:effectLst/>
                <a:uLnTx/>
                <a:uFillTx/>
                <a:latin typeface="+mj-lt"/>
                <a:ea typeface="+mj-ea"/>
                <a:cs typeface="+mj-cs"/>
              </a:rPr>
            </a:br>
            <a:r>
              <a:rPr lang="sv-SE" sz="5000" b="1" dirty="0">
                <a:solidFill>
                  <a:prstClr val="white"/>
                </a:solidFill>
                <a:latin typeface="+mj-lt"/>
                <a:ea typeface="+mj-ea"/>
                <a:cs typeface="+mj-cs"/>
              </a:rPr>
              <a:t>Bli volontär eller medlem hos oss!</a:t>
            </a:r>
            <a:endParaRPr lang="sv-SE" dirty="0">
              <a:latin typeface="+mj-lt"/>
            </a:endParaRPr>
          </a:p>
        </p:txBody>
      </p:sp>
      <p:pic>
        <p:nvPicPr>
          <p:cNvPr id="13" name="Bildobjekt 12">
            <a:extLst>
              <a:ext uri="{FF2B5EF4-FFF2-40B4-BE49-F238E27FC236}">
                <a16:creationId xmlns:a16="http://schemas.microsoft.com/office/drawing/2014/main" id="{00A374DC-EE85-BD6E-EABF-36AF4150D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777" y="6066969"/>
            <a:ext cx="2490223" cy="791029"/>
          </a:xfrm>
          <a:prstGeom prst="rect">
            <a:avLst/>
          </a:prstGeom>
        </p:spPr>
      </p:pic>
      <p:sp>
        <p:nvSpPr>
          <p:cNvPr id="14" name="Rektangel 13">
            <a:extLst>
              <a:ext uri="{FF2B5EF4-FFF2-40B4-BE49-F238E27FC236}">
                <a16:creationId xmlns:a16="http://schemas.microsoft.com/office/drawing/2014/main" id="{91D6C111-09D4-59C4-EB68-E602FBFB33CD}"/>
              </a:ext>
            </a:extLst>
          </p:cNvPr>
          <p:cNvSpPr/>
          <p:nvPr/>
        </p:nvSpPr>
        <p:spPr>
          <a:xfrm>
            <a:off x="-4369" y="6066969"/>
            <a:ext cx="9729394" cy="791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5" name="Rak koppling 14">
            <a:extLst>
              <a:ext uri="{FF2B5EF4-FFF2-40B4-BE49-F238E27FC236}">
                <a16:creationId xmlns:a16="http://schemas.microsoft.com/office/drawing/2014/main" id="{6A091F8B-A78B-DB85-C5BA-342B4AFCB622}"/>
              </a:ext>
            </a:extLst>
          </p:cNvPr>
          <p:cNvCxnSpPr>
            <a:cxnSpLocks/>
          </p:cNvCxnSpPr>
          <p:nvPr/>
        </p:nvCxnSpPr>
        <p:spPr>
          <a:xfrm>
            <a:off x="1233881" y="3037791"/>
            <a:ext cx="97155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0" name="textruta 19">
            <a:extLst>
              <a:ext uri="{FF2B5EF4-FFF2-40B4-BE49-F238E27FC236}">
                <a16:creationId xmlns:a16="http://schemas.microsoft.com/office/drawing/2014/main" id="{9F508BE4-BEAE-014B-326A-F0E133E418B3}"/>
              </a:ext>
            </a:extLst>
          </p:cNvPr>
          <p:cNvSpPr txBox="1"/>
          <p:nvPr/>
        </p:nvSpPr>
        <p:spPr>
          <a:xfrm rot="21301473">
            <a:off x="6707194" y="5184039"/>
            <a:ext cx="5075197" cy="461665"/>
          </a:xfrm>
          <a:prstGeom prst="rect">
            <a:avLst/>
          </a:prstGeom>
          <a:solidFill>
            <a:schemeClr val="accent1"/>
          </a:solidFill>
        </p:spPr>
        <p:txBody>
          <a:bodyPr wrap="square">
            <a:spAutoFit/>
          </a:bodyPr>
          <a:lstStyle/>
          <a:p>
            <a:pPr algn="ctr"/>
            <a:r>
              <a:rPr lang="sv-SE" sz="2400" dirty="0" err="1">
                <a:solidFill>
                  <a:schemeClr val="bg1"/>
                </a:solidFill>
                <a:latin typeface="Futura Std Book" panose="020B0502020204020303" pitchFamily="34" charset="0"/>
              </a:rPr>
              <a:t>Psst</a:t>
            </a:r>
            <a:r>
              <a:rPr lang="sv-SE" sz="2400" dirty="0">
                <a:solidFill>
                  <a:schemeClr val="bg1"/>
                </a:solidFill>
                <a:latin typeface="Futura Std Book" panose="020B0502020204020303" pitchFamily="34" charset="0"/>
              </a:rPr>
              <a:t>… Det är GRATIS att bli medlem! </a:t>
            </a:r>
          </a:p>
        </p:txBody>
      </p:sp>
    </p:spTree>
    <p:extLst>
      <p:ext uri="{BB962C8B-B14F-4D97-AF65-F5344CB8AC3E}">
        <p14:creationId xmlns:p14="http://schemas.microsoft.com/office/powerpoint/2010/main" val="2657873634"/>
      </p:ext>
    </p:extLst>
  </p:cSld>
  <p:clrMapOvr>
    <a:masterClrMapping/>
  </p:clrMapOvr>
</p:sld>
</file>

<file path=ppt/theme/theme1.xml><?xml version="1.0" encoding="utf-8"?>
<a:theme xmlns:a="http://schemas.openxmlformats.org/drawingml/2006/main" name="RKUF 2021">
  <a:themeElements>
    <a:clrScheme name="Anpassat 2">
      <a:dk1>
        <a:sysClr val="windowText" lastClr="000000"/>
      </a:dk1>
      <a:lt1>
        <a:sysClr val="window" lastClr="FFFFFF"/>
      </a:lt1>
      <a:dk2>
        <a:srgbClr val="000000"/>
      </a:dk2>
      <a:lt2>
        <a:srgbClr val="FFFFFF"/>
      </a:lt2>
      <a:accent1>
        <a:srgbClr val="28117D"/>
      </a:accent1>
      <a:accent2>
        <a:srgbClr val="E20025"/>
      </a:accent2>
      <a:accent3>
        <a:srgbClr val="E8D5F7"/>
      </a:accent3>
      <a:accent4>
        <a:srgbClr val="EE7884"/>
      </a:accent4>
      <a:accent5>
        <a:srgbClr val="E4E4E4"/>
      </a:accent5>
      <a:accent6>
        <a:srgbClr val="000000"/>
      </a:accent6>
      <a:hlink>
        <a:srgbClr val="0563C1"/>
      </a:hlink>
      <a:folHlink>
        <a:srgbClr val="954F72"/>
      </a:folHlink>
    </a:clrScheme>
    <a:fontScheme name="Röda kors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KUF 2021" id="{ECA85C74-5346-449F-9BE1-8D80A783E77D}" vid="{1993F7B4-68A2-45E1-AE14-87D0B5F52C9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271</TotalTime>
  <Words>857</Words>
  <Application>Microsoft Office PowerPoint</Application>
  <PresentationFormat>Bredbild</PresentationFormat>
  <Paragraphs>82</Paragraphs>
  <Slides>7</Slides>
  <Notes>7</Notes>
  <HiddenSlides>0</HiddenSlides>
  <MMClips>0</MMClips>
  <ScaleCrop>false</ScaleCrop>
  <HeadingPairs>
    <vt:vector size="8" baseType="variant">
      <vt:variant>
        <vt:lpstr>Använt teckensnitt</vt:lpstr>
      </vt:variant>
      <vt:variant>
        <vt:i4>3</vt:i4>
      </vt:variant>
      <vt:variant>
        <vt:lpstr>Tema</vt:lpstr>
      </vt:variant>
      <vt:variant>
        <vt:i4>1</vt:i4>
      </vt:variant>
      <vt:variant>
        <vt:lpstr>Serverprogram för OLE-inbäddning</vt:lpstr>
      </vt:variant>
      <vt:variant>
        <vt:i4>1</vt:i4>
      </vt:variant>
      <vt:variant>
        <vt:lpstr>Bildrubriker</vt:lpstr>
      </vt:variant>
      <vt:variant>
        <vt:i4>7</vt:i4>
      </vt:variant>
    </vt:vector>
  </HeadingPairs>
  <TitlesOfParts>
    <vt:vector size="12" baseType="lpstr">
      <vt:lpstr>Arial</vt:lpstr>
      <vt:lpstr>Futura Std Book</vt:lpstr>
      <vt:lpstr>Calibri</vt:lpstr>
      <vt:lpstr>RKUF 2021</vt:lpstr>
      <vt:lpstr>Acrobat Document</vt:lpstr>
      <vt:lpstr>PowerPoint-presentation</vt:lpstr>
      <vt:lpstr>PowerPoint-presentation</vt:lpstr>
      <vt:lpstr>PowerPoint-presentation</vt:lpstr>
      <vt:lpstr>PowerPoint-presentation</vt:lpstr>
      <vt:lpstr>Vad gör vi i RKUF (ert namn)?</vt:lpstr>
      <vt:lpstr>PowerPoint-presentation</vt:lpstr>
      <vt:lpstr>PowerPoint-presentation</vt:lpstr>
    </vt:vector>
  </TitlesOfParts>
  <Company>Red Cross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Tor Hylander</dc:creator>
  <cp:lastModifiedBy>Tor Hylander</cp:lastModifiedBy>
  <cp:revision>8</cp:revision>
  <dcterms:created xsi:type="dcterms:W3CDTF">2022-10-10T08:44:27Z</dcterms:created>
  <dcterms:modified xsi:type="dcterms:W3CDTF">2022-10-10T14:14:11Z</dcterms:modified>
</cp:coreProperties>
</file>